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565" r:id="rId2"/>
    <p:sldId id="566" r:id="rId3"/>
    <p:sldId id="567" r:id="rId4"/>
    <p:sldId id="568" r:id="rId5"/>
    <p:sldId id="551" r:id="rId6"/>
    <p:sldId id="583" r:id="rId7"/>
    <p:sldId id="570" r:id="rId8"/>
    <p:sldId id="597" r:id="rId9"/>
    <p:sldId id="520" r:id="rId10"/>
    <p:sldId id="258" r:id="rId11"/>
    <p:sldId id="481" r:id="rId12"/>
    <p:sldId id="482" r:id="rId13"/>
    <p:sldId id="542" r:id="rId14"/>
    <p:sldId id="585" r:id="rId15"/>
    <p:sldId id="560" r:id="rId16"/>
    <p:sldId id="564" r:id="rId17"/>
    <p:sldId id="562" r:id="rId18"/>
    <p:sldId id="563" r:id="rId19"/>
    <p:sldId id="586" r:id="rId20"/>
    <p:sldId id="561" r:id="rId21"/>
    <p:sldId id="598" r:id="rId22"/>
    <p:sldId id="559" r:id="rId23"/>
    <p:sldId id="587" r:id="rId24"/>
    <p:sldId id="590" r:id="rId25"/>
    <p:sldId id="594" r:id="rId26"/>
    <p:sldId id="588" r:id="rId27"/>
    <p:sldId id="589" r:id="rId28"/>
    <p:sldId id="591" r:id="rId29"/>
    <p:sldId id="592" r:id="rId30"/>
    <p:sldId id="596" r:id="rId31"/>
    <p:sldId id="593" r:id="rId32"/>
    <p:sldId id="557" r:id="rId33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D09E00"/>
    <a:srgbClr val="660066"/>
    <a:srgbClr val="990033"/>
    <a:srgbClr val="000066"/>
    <a:srgbClr val="FF6600"/>
    <a:srgbClr val="003366"/>
    <a:srgbClr val="006600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1900" autoAdjust="0"/>
    <p:restoredTop sz="93387" autoAdjust="0"/>
  </p:normalViewPr>
  <p:slideViewPr>
    <p:cSldViewPr>
      <p:cViewPr>
        <p:scale>
          <a:sx n="70" d="100"/>
          <a:sy n="70" d="100"/>
        </p:scale>
        <p:origin x="42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72" y="5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4" Type="http://schemas.openxmlformats.org/officeDocument/2006/relationships/image" Target="../media/image54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62.wmf"/><Relationship Id="rId1" Type="http://schemas.openxmlformats.org/officeDocument/2006/relationships/image" Target="../media/image61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Relationship Id="rId5" Type="http://schemas.openxmlformats.org/officeDocument/2006/relationships/image" Target="../media/image67.wmf"/><Relationship Id="rId4" Type="http://schemas.openxmlformats.org/officeDocument/2006/relationships/image" Target="../media/image66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69.wmf"/><Relationship Id="rId1" Type="http://schemas.openxmlformats.org/officeDocument/2006/relationships/image" Target="../media/image6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4" Type="http://schemas.openxmlformats.org/officeDocument/2006/relationships/image" Target="../media/image73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6.wmf"/><Relationship Id="rId2" Type="http://schemas.openxmlformats.org/officeDocument/2006/relationships/image" Target="../media/image75.wmf"/><Relationship Id="rId1" Type="http://schemas.openxmlformats.org/officeDocument/2006/relationships/image" Target="../media/image7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10" Type="http://schemas.openxmlformats.org/officeDocument/2006/relationships/image" Target="../media/image21.wmf"/><Relationship Id="rId4" Type="http://schemas.openxmlformats.org/officeDocument/2006/relationships/image" Target="../media/image15.wmf"/><Relationship Id="rId9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33.wmf"/><Relationship Id="rId7" Type="http://schemas.openxmlformats.org/officeDocument/2006/relationships/image" Target="../media/image27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25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0EA9136-AD7F-44FF-A56B-9401D3C5DEC4}" type="datetimeFigureOut">
              <a:rPr lang="ja-JP" altLang="en-US"/>
              <a:pPr>
                <a:defRPr/>
              </a:pPr>
              <a:t>2011/1/9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0A2DB0F-8542-44D3-8A53-5EA8F6008033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3789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136F2B-EB81-416F-B083-167312260641}" type="slidenum">
              <a:rPr lang="ja-JP" altLang="en-US" smtClean="0"/>
              <a:pPr/>
              <a:t>1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 smtClean="0"/>
          </a:p>
        </p:txBody>
      </p:sp>
      <p:sp>
        <p:nvSpPr>
          <p:cNvPr id="5939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F32078E-522C-497C-911B-AA4790197CCB}" type="slidenum">
              <a:rPr lang="ja-JP" altLang="en-US" smtClean="0"/>
              <a:pPr/>
              <a:t>11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6042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4C49D3-3297-47B5-AAA2-5FC096CF49F2}" type="slidenum">
              <a:rPr lang="ja-JP" altLang="en-US" smtClean="0"/>
              <a:pPr/>
              <a:t>12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6144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FA64670-C5FB-42DE-85F8-762A3854A0C8}" type="slidenum">
              <a:rPr lang="ja-JP" altLang="en-US" smtClean="0"/>
              <a:pPr/>
              <a:t>13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 smtClean="0"/>
          </a:p>
        </p:txBody>
      </p:sp>
      <p:sp>
        <p:nvSpPr>
          <p:cNvPr id="6246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46369C-12E1-4C2F-87D2-6DD2B6670C1A}" type="slidenum">
              <a:rPr lang="ja-JP" altLang="en-US" smtClean="0"/>
              <a:pPr/>
              <a:t>14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6349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CB8F51-158F-4921-A072-A3DE44FB9F7B}" type="slidenum">
              <a:rPr lang="ja-JP" altLang="en-US" smtClean="0"/>
              <a:pPr/>
              <a:t>15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645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38FAD95-7721-4E18-8CB3-A75DDA9A9E78}" type="slidenum">
              <a:rPr lang="ja-JP" altLang="en-US" smtClean="0"/>
              <a:pPr/>
              <a:t>16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6554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D942507-67C0-4339-AB52-283032D89DF8}" type="slidenum">
              <a:rPr lang="ja-JP" altLang="en-US" smtClean="0"/>
              <a:pPr/>
              <a:t>17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6656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91A68AE-F0E8-4C99-8439-8F0EC902AB60}" type="slidenum">
              <a:rPr lang="ja-JP" altLang="en-US" smtClean="0"/>
              <a:pPr/>
              <a:t>18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6758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538A9CC-40E2-4F48-8B51-4BC0842B738D}" type="slidenum">
              <a:rPr lang="ja-JP" altLang="en-US" smtClean="0"/>
              <a:pPr/>
              <a:t>19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6861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6C7BE89-52A2-4152-882A-3B4D02C5D437}" type="slidenum">
              <a:rPr lang="ja-JP" altLang="en-US" smtClean="0"/>
              <a:pPr/>
              <a:t>20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3994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636D876-001F-4125-89EE-BD02A7D74D78}" type="slidenum">
              <a:rPr lang="ja-JP" altLang="en-US" smtClean="0"/>
              <a:pPr/>
              <a:t>2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6963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4C4632B-B463-4184-AF41-9F6A0B0F950B}" type="slidenum">
              <a:rPr lang="ja-JP" altLang="en-US" smtClean="0"/>
              <a:pPr/>
              <a:t>22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7066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DB48ACC-2C25-4908-9A77-C0F221F04A17}" type="slidenum">
              <a:rPr lang="ja-JP" altLang="en-US" smtClean="0"/>
              <a:pPr/>
              <a:t>23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A2DB0F-8542-44D3-8A53-5EA8F6008033}" type="slidenum">
              <a:rPr lang="ja-JP" altLang="en-US" smtClean="0"/>
              <a:pPr>
                <a:defRPr/>
              </a:pPr>
              <a:t>24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A2DB0F-8542-44D3-8A53-5EA8F6008033}" type="slidenum">
              <a:rPr lang="ja-JP" altLang="en-US" smtClean="0"/>
              <a:pPr>
                <a:defRPr/>
              </a:pPr>
              <a:t>26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A2DB0F-8542-44D3-8A53-5EA8F6008033}" type="slidenum">
              <a:rPr lang="ja-JP" altLang="en-US" smtClean="0"/>
              <a:pPr>
                <a:defRPr/>
              </a:pPr>
              <a:t>27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A2DB0F-8542-44D3-8A53-5EA8F6008033}" type="slidenum">
              <a:rPr lang="ja-JP" altLang="en-US" smtClean="0"/>
              <a:pPr>
                <a:defRPr/>
              </a:pPr>
              <a:t>28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A2DB0F-8542-44D3-8A53-5EA8F6008033}" type="slidenum">
              <a:rPr lang="ja-JP" altLang="en-US" smtClean="0"/>
              <a:pPr>
                <a:defRPr/>
              </a:pPr>
              <a:t>29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A2DB0F-8542-44D3-8A53-5EA8F6008033}" type="slidenum">
              <a:rPr lang="ja-JP" altLang="en-US" smtClean="0"/>
              <a:pPr>
                <a:defRPr/>
              </a:pPr>
              <a:t>31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7168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524484E-3F3B-4A97-9591-9DEFA07A5FAB}" type="slidenum">
              <a:rPr lang="ja-JP" altLang="en-US" smtClean="0"/>
              <a:pPr/>
              <a:t>32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4096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4B7C1F4-8BC8-4DF6-B6D8-DD9360AF9536}" type="slidenum">
              <a:rPr lang="ja-JP" altLang="en-US" smtClean="0"/>
              <a:pPr/>
              <a:t>3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4198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E001DFB-363D-4335-B2D3-4A0FB61BAE7B}" type="slidenum">
              <a:rPr lang="ja-JP" altLang="en-US" smtClean="0"/>
              <a:pPr/>
              <a:t>4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4301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1C4F502-D707-4723-9A98-3292F8E2AFE2}" type="slidenum">
              <a:rPr lang="ja-JP" altLang="en-US" smtClean="0"/>
              <a:pPr/>
              <a:t>5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5325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8F4136B-B650-48BE-A04F-FC2292E62656}" type="slidenum">
              <a:rPr lang="ja-JP" altLang="en-US" smtClean="0"/>
              <a:pPr/>
              <a:t>6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4403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A3416C-6D7D-48F6-8D1D-942F45CAA29F}" type="slidenum">
              <a:rPr lang="ja-JP" altLang="en-US" smtClean="0"/>
              <a:pPr/>
              <a:t>7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389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7EAA54F-DEAB-4B56-A832-8505D086BB44}" type="slidenum">
              <a:rPr lang="ja-JP" altLang="en-US" smtClean="0"/>
              <a:pPr/>
              <a:t>9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 smtClean="0"/>
          </a:p>
        </p:txBody>
      </p:sp>
      <p:sp>
        <p:nvSpPr>
          <p:cNvPr id="5837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333BB7A-27BB-464A-8980-44A7DD1B1645}" type="slidenum">
              <a:rPr lang="ja-JP" altLang="en-US" smtClean="0"/>
              <a:pPr/>
              <a:t>10</a:t>
            </a:fld>
            <a:endParaRPr lang="ja-JP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AD310-82FF-424C-A985-BD571D1B9AF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283B8-CA5C-4668-BE51-C758F597288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D0E22-2D7E-4271-B080-5E514674427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タイトル、テキスト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95CAC-CEBE-4C59-B42D-5ABFADF15E7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B2F45-C59D-4E87-8E24-221DE0D4ABB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50817-1DD8-43AB-8F4F-F42C55BCBF2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9A7A5-2E6B-4A62-9C61-3DE2C978B2D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98FDA4-E981-4372-9F3B-6CC245C5D2A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AAE233-BAED-462D-A54B-928916450FD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723D8-246B-48C9-85D9-ADA1A20E78E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96B31-3962-400A-ABC6-2A607B123D8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E79B2-E727-4294-BF7E-7FE4A01F7AD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BBA99-EB2B-4B84-A017-936E8CB86AA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D1581A4E-3802-4AB1-8D42-5972AAA79E3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5.bin"/><Relationship Id="rId2" Type="http://schemas.openxmlformats.org/officeDocument/2006/relationships/tags" Target="../tags/tag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11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oleObject" Target="../embeddings/oleObject21.bin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15.bin"/><Relationship Id="rId12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4.bin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3.bin"/><Relationship Id="rId15" Type="http://schemas.openxmlformats.org/officeDocument/2006/relationships/oleObject" Target="../embeddings/oleObject23.bin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7.bin"/><Relationship Id="rId14" Type="http://schemas.openxmlformats.org/officeDocument/2006/relationships/oleObject" Target="../embeddings/oleObject22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27.bin"/><Relationship Id="rId12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6.bin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5.bin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4.bin"/><Relationship Id="rId9" Type="http://schemas.openxmlformats.org/officeDocument/2006/relationships/oleObject" Target="../embeddings/oleObject2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33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13" Type="http://schemas.openxmlformats.org/officeDocument/2006/relationships/oleObject" Target="../embeddings/oleObject43.bin"/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37.bin"/><Relationship Id="rId12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6.bin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5.bin"/><Relationship Id="rId10" Type="http://schemas.openxmlformats.org/officeDocument/2006/relationships/oleObject" Target="../embeddings/oleObject40.bin"/><Relationship Id="rId4" Type="http://schemas.openxmlformats.org/officeDocument/2006/relationships/oleObject" Target="../embeddings/oleObject34.bin"/><Relationship Id="rId9" Type="http://schemas.openxmlformats.org/officeDocument/2006/relationships/oleObject" Target="../embeddings/oleObject39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8.bin"/><Relationship Id="rId3" Type="http://schemas.openxmlformats.org/officeDocument/2006/relationships/notesSlide" Target="../notesSlides/notesSlide17.xml"/><Relationship Id="rId7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6.bin"/><Relationship Id="rId5" Type="http://schemas.openxmlformats.org/officeDocument/2006/relationships/oleObject" Target="../embeddings/oleObject45.bin"/><Relationship Id="rId4" Type="http://schemas.openxmlformats.org/officeDocument/2006/relationships/oleObject" Target="../embeddings/oleObject44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49.bin"/><Relationship Id="rId4" Type="http://schemas.openxmlformats.org/officeDocument/2006/relationships/image" Target="../media/image4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51.bin"/><Relationship Id="rId4" Type="http://schemas.openxmlformats.org/officeDocument/2006/relationships/oleObject" Target="../embeddings/oleObject50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53.bin"/><Relationship Id="rId4" Type="http://schemas.openxmlformats.org/officeDocument/2006/relationships/image" Target="../media/image46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55.bin"/><Relationship Id="rId5" Type="http://schemas.openxmlformats.org/officeDocument/2006/relationships/oleObject" Target="../embeddings/oleObject54.bin"/><Relationship Id="rId4" Type="http://schemas.openxmlformats.org/officeDocument/2006/relationships/image" Target="../media/image49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56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7.bin"/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5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7.wmf"/><Relationship Id="rId11" Type="http://schemas.openxmlformats.org/officeDocument/2006/relationships/oleObject" Target="../embeddings/oleObject60.bin"/><Relationship Id="rId5" Type="http://schemas.openxmlformats.org/officeDocument/2006/relationships/image" Target="../media/image56.wmf"/><Relationship Id="rId10" Type="http://schemas.openxmlformats.org/officeDocument/2006/relationships/oleObject" Target="../embeddings/oleObject59.bin"/><Relationship Id="rId4" Type="http://schemas.openxmlformats.org/officeDocument/2006/relationships/image" Target="../media/image55.wmf"/><Relationship Id="rId9" Type="http://schemas.openxmlformats.org/officeDocument/2006/relationships/oleObject" Target="../embeddings/oleObject58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oleObject" Target="../embeddings/oleObject62.bin"/><Relationship Id="rId4" Type="http://schemas.openxmlformats.org/officeDocument/2006/relationships/oleObject" Target="../embeddings/oleObject61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oleObject" Target="../embeddings/oleObject64.bin"/><Relationship Id="rId4" Type="http://schemas.openxmlformats.org/officeDocument/2006/relationships/oleObject" Target="../embeddings/oleObject63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9.bin"/><Relationship Id="rId3" Type="http://schemas.openxmlformats.org/officeDocument/2006/relationships/notesSlide" Target="../notesSlides/notesSlide25.xml"/><Relationship Id="rId7" Type="http://schemas.openxmlformats.org/officeDocument/2006/relationships/oleObject" Target="../embeddings/oleObject6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67.bin"/><Relationship Id="rId5" Type="http://schemas.openxmlformats.org/officeDocument/2006/relationships/oleObject" Target="../embeddings/oleObject66.bin"/><Relationship Id="rId4" Type="http://schemas.openxmlformats.org/officeDocument/2006/relationships/oleObject" Target="../embeddings/oleObject65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5" Type="http://schemas.openxmlformats.org/officeDocument/2006/relationships/oleObject" Target="../embeddings/oleObject71.bin"/><Relationship Id="rId4" Type="http://schemas.openxmlformats.org/officeDocument/2006/relationships/oleObject" Target="../embeddings/oleObject70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75.bin"/><Relationship Id="rId5" Type="http://schemas.openxmlformats.org/officeDocument/2006/relationships/oleObject" Target="../embeddings/oleObject74.bin"/><Relationship Id="rId4" Type="http://schemas.openxmlformats.org/officeDocument/2006/relationships/oleObject" Target="../embeddings/oleObject73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78.bin"/><Relationship Id="rId5" Type="http://schemas.openxmlformats.org/officeDocument/2006/relationships/oleObject" Target="../embeddings/oleObject77.bin"/><Relationship Id="rId4" Type="http://schemas.openxmlformats.org/officeDocument/2006/relationships/oleObject" Target="../embeddings/oleObject76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タイトル 1"/>
          <p:cNvSpPr>
            <a:spLocks noGrp="1"/>
          </p:cNvSpPr>
          <p:nvPr>
            <p:ph type="title"/>
          </p:nvPr>
        </p:nvSpPr>
        <p:spPr>
          <a:xfrm>
            <a:off x="323850" y="1052513"/>
            <a:ext cx="8569325" cy="1143000"/>
          </a:xfrm>
        </p:spPr>
        <p:txBody>
          <a:bodyPr/>
          <a:lstStyle/>
          <a:p>
            <a:r>
              <a:rPr lang="en-US" altLang="ja-JP" sz="2800" dirty="0" smtClean="0">
                <a:solidFill>
                  <a:srgbClr val="000066"/>
                </a:solidFill>
              </a:rPr>
              <a:t>Holographic Entanglement Entropy and Black Holes</a:t>
            </a:r>
            <a:endParaRPr lang="ja-JP" altLang="en-US" sz="2800" dirty="0" smtClean="0">
              <a:solidFill>
                <a:srgbClr val="000066"/>
              </a:solidFill>
            </a:endParaRPr>
          </a:p>
        </p:txBody>
      </p:sp>
      <p:sp>
        <p:nvSpPr>
          <p:cNvPr id="20483" name="コンテンツ プレースホルダ 2"/>
          <p:cNvSpPr>
            <a:spLocks noGrp="1"/>
          </p:cNvSpPr>
          <p:nvPr>
            <p:ph idx="1"/>
          </p:nvPr>
        </p:nvSpPr>
        <p:spPr>
          <a:xfrm>
            <a:off x="250825" y="2565400"/>
            <a:ext cx="8713788" cy="35607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 smtClean="0"/>
              <a:t>              </a:t>
            </a:r>
          </a:p>
          <a:p>
            <a:pPr>
              <a:buFontTx/>
              <a:buNone/>
            </a:pPr>
            <a:r>
              <a:rPr lang="en-US" altLang="ja-JP" sz="2400" dirty="0" smtClean="0"/>
              <a:t>                       </a:t>
            </a:r>
            <a:r>
              <a:rPr lang="en-US" altLang="ja-JP" sz="2400" dirty="0" smtClean="0">
                <a:solidFill>
                  <a:srgbClr val="000066"/>
                </a:solidFill>
              </a:rPr>
              <a:t>Tadashi Takayanagi(IPMU, Tokyo)</a:t>
            </a:r>
          </a:p>
          <a:p>
            <a:pPr>
              <a:buFontTx/>
              <a:buNone/>
            </a:pPr>
            <a:endParaRPr lang="en-US" altLang="ja-JP" sz="2400" dirty="0" smtClean="0"/>
          </a:p>
          <a:p>
            <a:pPr>
              <a:buFontTx/>
              <a:buNone/>
            </a:pPr>
            <a:r>
              <a:rPr lang="en-US" altLang="ja-JP" sz="2400" dirty="0" smtClean="0"/>
              <a:t> </a:t>
            </a:r>
            <a:r>
              <a:rPr lang="en-US" altLang="ja-JP" sz="2000" dirty="0" smtClean="0"/>
              <a:t>based on   </a:t>
            </a:r>
          </a:p>
          <a:p>
            <a:pPr>
              <a:buFontTx/>
              <a:buNone/>
            </a:pPr>
            <a:r>
              <a:rPr lang="en-US" altLang="ja-JP" sz="2000" dirty="0" smtClean="0"/>
              <a:t>     arXiv:1008.3439  JHEP 11(2011)  with Tomoki Ugajin (IPMU)</a:t>
            </a:r>
          </a:p>
          <a:p>
            <a:pPr>
              <a:buFontTx/>
              <a:buNone/>
            </a:pPr>
            <a:r>
              <a:rPr lang="en-US" altLang="ja-JP" sz="2000" dirty="0" smtClean="0"/>
              <a:t>     arXiv:1010.3700  with  Wei Li (IPMU)                </a:t>
            </a:r>
            <a:endParaRPr lang="ja-JP" altLang="en-US" sz="2000" dirty="0" smtClean="0"/>
          </a:p>
        </p:txBody>
      </p:sp>
      <p:sp>
        <p:nvSpPr>
          <p:cNvPr id="20484" name="テキスト ボックス 3"/>
          <p:cNvSpPr txBox="1">
            <a:spLocks noChangeArrowheads="1"/>
          </p:cNvSpPr>
          <p:nvPr/>
        </p:nvSpPr>
        <p:spPr bwMode="auto">
          <a:xfrm>
            <a:off x="3491854" y="210126"/>
            <a:ext cx="489657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/>
              <a:t> Indian Strings Meeting @ </a:t>
            </a:r>
            <a:r>
              <a:rPr lang="en-US" altLang="ja-JP" sz="1600" dirty="0" err="1" smtClean="0"/>
              <a:t>Puri</a:t>
            </a:r>
            <a:r>
              <a:rPr lang="en-US" altLang="ja-JP" sz="1600" dirty="0" smtClean="0"/>
              <a:t>, Jan 4-11, 2011</a:t>
            </a:r>
            <a:endParaRPr lang="ja-JP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476250"/>
            <a:ext cx="8229600" cy="6121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400" u="sng" dirty="0" smtClean="0">
              <a:solidFill>
                <a:srgbClr val="990033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400" u="sng" dirty="0" smtClean="0">
              <a:solidFill>
                <a:srgbClr val="990033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200" dirty="0" smtClean="0">
                <a:solidFill>
                  <a:srgbClr val="000066"/>
                </a:solidFill>
              </a:rPr>
              <a:t>(2-1) Holographic Entanglement Entropy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2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200" dirty="0" smtClean="0">
                <a:solidFill>
                  <a:srgbClr val="000066"/>
                </a:solidFill>
              </a:rPr>
              <a:t>Divide a given quantum system into two parts</a:t>
            </a:r>
            <a:r>
              <a:rPr lang="en-US" altLang="ja-JP" sz="2200" dirty="0" smtClean="0">
                <a:solidFill>
                  <a:schemeClr val="accent2"/>
                </a:solidFill>
              </a:rPr>
              <a:t> </a:t>
            </a:r>
            <a:r>
              <a:rPr lang="en-US" altLang="ja-JP" sz="2200" dirty="0" smtClean="0">
                <a:solidFill>
                  <a:srgbClr val="990033"/>
                </a:solidFill>
              </a:rPr>
              <a:t>A</a:t>
            </a:r>
            <a:r>
              <a:rPr lang="en-US" altLang="ja-JP" sz="2200" dirty="0" smtClean="0">
                <a:solidFill>
                  <a:schemeClr val="accent2"/>
                </a:solidFill>
              </a:rPr>
              <a:t> </a:t>
            </a:r>
            <a:r>
              <a:rPr lang="en-US" altLang="ja-JP" sz="2200" dirty="0" smtClean="0">
                <a:solidFill>
                  <a:srgbClr val="000066"/>
                </a:solidFill>
              </a:rPr>
              <a:t>and</a:t>
            </a:r>
            <a:r>
              <a:rPr lang="en-US" altLang="ja-JP" sz="2200" dirty="0" smtClean="0">
                <a:solidFill>
                  <a:schemeClr val="accent2"/>
                </a:solidFill>
              </a:rPr>
              <a:t> </a:t>
            </a:r>
            <a:r>
              <a:rPr lang="en-US" altLang="ja-JP" sz="2200" dirty="0" smtClean="0">
                <a:solidFill>
                  <a:srgbClr val="990033"/>
                </a:solidFill>
              </a:rPr>
              <a:t>B</a:t>
            </a:r>
            <a:r>
              <a:rPr lang="en-US" altLang="ja-JP" sz="2200" dirty="0" smtClean="0">
                <a:solidFill>
                  <a:schemeClr val="accent2"/>
                </a:solidFill>
              </a:rPr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200" dirty="0" smtClean="0">
                <a:solidFill>
                  <a:srgbClr val="000066"/>
                </a:solidFill>
              </a:rPr>
              <a:t>Then the total Hilbert space becomes factorized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4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4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4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4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4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4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200" dirty="0" smtClean="0">
                <a:solidFill>
                  <a:srgbClr val="000066"/>
                </a:solidFill>
              </a:rPr>
              <a:t>We define the reduced density matrix      for</a:t>
            </a:r>
            <a:r>
              <a:rPr lang="en-US" altLang="ja-JP" sz="2200" dirty="0" smtClean="0">
                <a:solidFill>
                  <a:schemeClr val="accent2"/>
                </a:solidFill>
              </a:rPr>
              <a:t> </a:t>
            </a:r>
            <a:r>
              <a:rPr lang="en-US" altLang="ja-JP" sz="2200" dirty="0" smtClean="0">
                <a:solidFill>
                  <a:srgbClr val="990033"/>
                </a:solidFill>
              </a:rPr>
              <a:t>A  </a:t>
            </a:r>
            <a:r>
              <a:rPr lang="en-US" altLang="ja-JP" sz="2200" dirty="0" smtClean="0">
                <a:solidFill>
                  <a:srgbClr val="000066"/>
                </a:solidFill>
              </a:rPr>
              <a:t>by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2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2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2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200" dirty="0" smtClean="0">
                <a:solidFill>
                  <a:srgbClr val="000066"/>
                </a:solidFill>
              </a:rPr>
              <a:t>taking trace over the Hilbert space of </a:t>
            </a:r>
            <a:r>
              <a:rPr lang="en-US" altLang="ja-JP" sz="2200" dirty="0" smtClean="0">
                <a:solidFill>
                  <a:srgbClr val="990033"/>
                </a:solidFill>
              </a:rPr>
              <a:t>B </a:t>
            </a:r>
            <a:r>
              <a:rPr lang="en-US" altLang="ja-JP" sz="2200" dirty="0" smtClean="0">
                <a:solidFill>
                  <a:schemeClr val="accent2"/>
                </a:solidFill>
              </a:rPr>
              <a:t>.</a:t>
            </a:r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5436096" y="4581128"/>
          <a:ext cx="504304" cy="506164"/>
        </p:xfrm>
        <a:graphic>
          <a:graphicData uri="http://schemas.openxmlformats.org/presentationml/2006/ole">
            <p:oleObj spid="_x0000_s10242" name="数式" r:id="rId5" imgW="203040" imgH="215640" progId="Equation.3">
              <p:embed/>
            </p:oleObj>
          </a:graphicData>
        </a:graphic>
      </p:graphicFrame>
      <p:graphicFrame>
        <p:nvGraphicFramePr>
          <p:cNvPr id="10243" name="Object 8"/>
          <p:cNvGraphicFramePr>
            <a:graphicFrameLocks noChangeAspect="1"/>
          </p:cNvGraphicFramePr>
          <p:nvPr/>
        </p:nvGraphicFramePr>
        <p:xfrm>
          <a:off x="2987824" y="5229200"/>
          <a:ext cx="2376487" cy="676275"/>
        </p:xfrm>
        <a:graphic>
          <a:graphicData uri="http://schemas.openxmlformats.org/presentationml/2006/ole">
            <p:oleObj spid="_x0000_s10243" name="数式" r:id="rId6" imgW="888840" imgH="228600" progId="Equation.3">
              <p:embed/>
            </p:oleObj>
          </a:graphicData>
        </a:graphic>
      </p:graphicFrame>
      <p:graphicFrame>
        <p:nvGraphicFramePr>
          <p:cNvPr id="10244" name="Object 11"/>
          <p:cNvGraphicFramePr>
            <a:graphicFrameLocks noChangeAspect="1"/>
          </p:cNvGraphicFramePr>
          <p:nvPr/>
        </p:nvGraphicFramePr>
        <p:xfrm>
          <a:off x="3059832" y="2708920"/>
          <a:ext cx="2376983" cy="591489"/>
        </p:xfrm>
        <a:graphic>
          <a:graphicData uri="http://schemas.openxmlformats.org/presentationml/2006/ole">
            <p:oleObj spid="_x0000_s10244" name="数式" r:id="rId7" imgW="1143000" imgH="228600" progId="Equation.3">
              <p:embed/>
            </p:oleObj>
          </a:graphicData>
        </a:graphic>
      </p:graphicFrame>
      <p:sp>
        <p:nvSpPr>
          <p:cNvPr id="10246" name="Oval 20"/>
          <p:cNvSpPr>
            <a:spLocks noChangeArrowheads="1"/>
          </p:cNvSpPr>
          <p:nvPr/>
        </p:nvSpPr>
        <p:spPr bwMode="auto">
          <a:xfrm>
            <a:off x="1401763" y="4057650"/>
            <a:ext cx="144462" cy="14287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47" name="Oval 21"/>
          <p:cNvSpPr>
            <a:spLocks noChangeArrowheads="1"/>
          </p:cNvSpPr>
          <p:nvPr/>
        </p:nvSpPr>
        <p:spPr bwMode="auto">
          <a:xfrm>
            <a:off x="1690688" y="4057650"/>
            <a:ext cx="144462" cy="14287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48" name="Oval 22"/>
          <p:cNvSpPr>
            <a:spLocks noChangeArrowheads="1"/>
          </p:cNvSpPr>
          <p:nvPr/>
        </p:nvSpPr>
        <p:spPr bwMode="auto">
          <a:xfrm>
            <a:off x="1978025" y="4057650"/>
            <a:ext cx="144463" cy="14287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49" name="Oval 23"/>
          <p:cNvSpPr>
            <a:spLocks noChangeArrowheads="1"/>
          </p:cNvSpPr>
          <p:nvPr/>
        </p:nvSpPr>
        <p:spPr bwMode="auto">
          <a:xfrm>
            <a:off x="2266950" y="4057650"/>
            <a:ext cx="144463" cy="14287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50" name="Oval 24"/>
          <p:cNvSpPr>
            <a:spLocks noChangeArrowheads="1"/>
          </p:cNvSpPr>
          <p:nvPr/>
        </p:nvSpPr>
        <p:spPr bwMode="auto">
          <a:xfrm>
            <a:off x="2554288" y="4057650"/>
            <a:ext cx="144462" cy="14287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51" name="Oval 25"/>
          <p:cNvSpPr>
            <a:spLocks noChangeArrowheads="1"/>
          </p:cNvSpPr>
          <p:nvPr/>
        </p:nvSpPr>
        <p:spPr bwMode="auto">
          <a:xfrm>
            <a:off x="2843213" y="4057650"/>
            <a:ext cx="144462" cy="14287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52" name="Line 26"/>
          <p:cNvSpPr>
            <a:spLocks noChangeShapeType="1"/>
          </p:cNvSpPr>
          <p:nvPr/>
        </p:nvSpPr>
        <p:spPr bwMode="auto">
          <a:xfrm>
            <a:off x="1042988" y="4130675"/>
            <a:ext cx="23034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53" name="Oval 27"/>
          <p:cNvSpPr>
            <a:spLocks noChangeArrowheads="1"/>
          </p:cNvSpPr>
          <p:nvPr/>
        </p:nvSpPr>
        <p:spPr bwMode="auto">
          <a:xfrm>
            <a:off x="3130550" y="4057650"/>
            <a:ext cx="144463" cy="14287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54" name="Oval 28"/>
          <p:cNvSpPr>
            <a:spLocks noChangeArrowheads="1"/>
          </p:cNvSpPr>
          <p:nvPr/>
        </p:nvSpPr>
        <p:spPr bwMode="auto">
          <a:xfrm>
            <a:off x="1114425" y="4057650"/>
            <a:ext cx="144463" cy="14287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55" name="AutoShape 29"/>
          <p:cNvSpPr>
            <a:spLocks noChangeArrowheads="1"/>
          </p:cNvSpPr>
          <p:nvPr/>
        </p:nvSpPr>
        <p:spPr bwMode="auto">
          <a:xfrm>
            <a:off x="3922713" y="3986213"/>
            <a:ext cx="433387" cy="215900"/>
          </a:xfrm>
          <a:prstGeom prst="rightArrow">
            <a:avLst>
              <a:gd name="adj1" fmla="val 50000"/>
              <a:gd name="adj2" fmla="val 50184"/>
            </a:avLst>
          </a:prstGeom>
          <a:solidFill>
            <a:srgbClr val="9933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56" name="Oval 30"/>
          <p:cNvSpPr>
            <a:spLocks noChangeArrowheads="1"/>
          </p:cNvSpPr>
          <p:nvPr/>
        </p:nvSpPr>
        <p:spPr bwMode="auto">
          <a:xfrm>
            <a:off x="5145088" y="4056063"/>
            <a:ext cx="144462" cy="14287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57" name="Oval 31"/>
          <p:cNvSpPr>
            <a:spLocks noChangeArrowheads="1"/>
          </p:cNvSpPr>
          <p:nvPr/>
        </p:nvSpPr>
        <p:spPr bwMode="auto">
          <a:xfrm>
            <a:off x="5434013" y="4056063"/>
            <a:ext cx="144462" cy="14287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58" name="Oval 32"/>
          <p:cNvSpPr>
            <a:spLocks noChangeArrowheads="1"/>
          </p:cNvSpPr>
          <p:nvPr/>
        </p:nvSpPr>
        <p:spPr bwMode="auto">
          <a:xfrm>
            <a:off x="5721350" y="4056063"/>
            <a:ext cx="144463" cy="14287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59" name="Oval 33"/>
          <p:cNvSpPr>
            <a:spLocks noChangeArrowheads="1"/>
          </p:cNvSpPr>
          <p:nvPr/>
        </p:nvSpPr>
        <p:spPr bwMode="auto">
          <a:xfrm>
            <a:off x="6010275" y="4056063"/>
            <a:ext cx="144463" cy="14287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60" name="Oval 34"/>
          <p:cNvSpPr>
            <a:spLocks noChangeArrowheads="1"/>
          </p:cNvSpPr>
          <p:nvPr/>
        </p:nvSpPr>
        <p:spPr bwMode="auto">
          <a:xfrm>
            <a:off x="6659563" y="4056063"/>
            <a:ext cx="144462" cy="14287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61" name="Oval 35"/>
          <p:cNvSpPr>
            <a:spLocks noChangeArrowheads="1"/>
          </p:cNvSpPr>
          <p:nvPr/>
        </p:nvSpPr>
        <p:spPr bwMode="auto">
          <a:xfrm>
            <a:off x="6948488" y="4056063"/>
            <a:ext cx="144462" cy="14287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62" name="Line 36"/>
          <p:cNvSpPr>
            <a:spLocks noChangeShapeType="1"/>
          </p:cNvSpPr>
          <p:nvPr/>
        </p:nvSpPr>
        <p:spPr bwMode="auto">
          <a:xfrm>
            <a:off x="4786313" y="4129088"/>
            <a:ext cx="1441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63" name="Oval 37"/>
          <p:cNvSpPr>
            <a:spLocks noChangeArrowheads="1"/>
          </p:cNvSpPr>
          <p:nvPr/>
        </p:nvSpPr>
        <p:spPr bwMode="auto">
          <a:xfrm>
            <a:off x="7235825" y="4056063"/>
            <a:ext cx="144463" cy="14287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64" name="Oval 38"/>
          <p:cNvSpPr>
            <a:spLocks noChangeArrowheads="1"/>
          </p:cNvSpPr>
          <p:nvPr/>
        </p:nvSpPr>
        <p:spPr bwMode="auto">
          <a:xfrm>
            <a:off x="4857750" y="4056063"/>
            <a:ext cx="144463" cy="14287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65" name="Line 39"/>
          <p:cNvSpPr>
            <a:spLocks noChangeShapeType="1"/>
          </p:cNvSpPr>
          <p:nvPr/>
        </p:nvSpPr>
        <p:spPr bwMode="auto">
          <a:xfrm>
            <a:off x="6588125" y="4129088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66" name="AutoShape 40"/>
          <p:cNvSpPr>
            <a:spLocks/>
          </p:cNvSpPr>
          <p:nvPr/>
        </p:nvSpPr>
        <p:spPr bwMode="auto">
          <a:xfrm rot="5400000">
            <a:off x="5417344" y="3212307"/>
            <a:ext cx="215900" cy="1331912"/>
          </a:xfrm>
          <a:prstGeom prst="leftBrace">
            <a:avLst>
              <a:gd name="adj1" fmla="val 5140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67" name="AutoShape 41"/>
          <p:cNvSpPr>
            <a:spLocks/>
          </p:cNvSpPr>
          <p:nvPr/>
        </p:nvSpPr>
        <p:spPr bwMode="auto">
          <a:xfrm rot="5400000">
            <a:off x="6911976" y="3517900"/>
            <a:ext cx="215900" cy="720725"/>
          </a:xfrm>
          <a:prstGeom prst="leftBrace">
            <a:avLst>
              <a:gd name="adj1" fmla="val 2781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68" name="Text Box 42"/>
          <p:cNvSpPr txBox="1">
            <a:spLocks noChangeArrowheads="1"/>
          </p:cNvSpPr>
          <p:nvPr/>
        </p:nvSpPr>
        <p:spPr bwMode="auto">
          <a:xfrm>
            <a:off x="5343525" y="335756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A</a:t>
            </a:r>
          </a:p>
        </p:txBody>
      </p:sp>
      <p:sp>
        <p:nvSpPr>
          <p:cNvPr id="10269" name="Text Box 43"/>
          <p:cNvSpPr txBox="1">
            <a:spLocks noChangeArrowheads="1"/>
          </p:cNvSpPr>
          <p:nvPr/>
        </p:nvSpPr>
        <p:spPr bwMode="auto">
          <a:xfrm>
            <a:off x="6875463" y="340995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B</a:t>
            </a:r>
          </a:p>
        </p:txBody>
      </p:sp>
      <p:sp>
        <p:nvSpPr>
          <p:cNvPr id="10270" name="Line 44"/>
          <p:cNvSpPr>
            <a:spLocks noChangeShapeType="1"/>
          </p:cNvSpPr>
          <p:nvPr/>
        </p:nvSpPr>
        <p:spPr bwMode="auto">
          <a:xfrm flipV="1">
            <a:off x="1187450" y="3913188"/>
            <a:ext cx="71438" cy="358775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71" name="Line 45"/>
          <p:cNvSpPr>
            <a:spLocks noChangeShapeType="1"/>
          </p:cNvSpPr>
          <p:nvPr/>
        </p:nvSpPr>
        <p:spPr bwMode="auto">
          <a:xfrm flipH="1">
            <a:off x="1401763" y="3986213"/>
            <a:ext cx="71437" cy="358775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72" name="Text Box 46"/>
          <p:cNvSpPr txBox="1">
            <a:spLocks noChangeArrowheads="1"/>
          </p:cNvSpPr>
          <p:nvPr/>
        </p:nvSpPr>
        <p:spPr bwMode="auto">
          <a:xfrm>
            <a:off x="900113" y="3500438"/>
            <a:ext cx="2317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006600"/>
                </a:solidFill>
              </a:rPr>
              <a:t>Example: Spin Chain</a:t>
            </a:r>
          </a:p>
        </p:txBody>
      </p:sp>
      <p:sp>
        <p:nvSpPr>
          <p:cNvPr id="10273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8032750" cy="766763"/>
          </a:xfrm>
        </p:spPr>
        <p:txBody>
          <a:bodyPr/>
          <a:lstStyle/>
          <a:p>
            <a:pPr algn="l" eaLnBrk="1" hangingPunct="1"/>
            <a:r>
              <a:rPr lang="ja-JP" altLang="en-US" sz="2800" dirty="0" smtClean="0">
                <a:solidFill>
                  <a:schemeClr val="tx1"/>
                </a:solidFill>
              </a:rPr>
              <a:t>② </a:t>
            </a:r>
            <a:r>
              <a:rPr lang="en-US" altLang="ja-JP" sz="2800" dirty="0" smtClean="0">
                <a:solidFill>
                  <a:schemeClr val="tx1"/>
                </a:solidFill>
              </a:rPr>
              <a:t>BH formations as Pure States in </a:t>
            </a:r>
            <a:r>
              <a:rPr lang="en-US" altLang="ja-JP" sz="2800" dirty="0" err="1" smtClean="0">
                <a:solidFill>
                  <a:schemeClr val="tx1"/>
                </a:solidFill>
              </a:rPr>
              <a:t>AdS</a:t>
            </a:r>
            <a:r>
              <a:rPr lang="en-US" altLang="ja-JP" sz="2800" dirty="0" smtClean="0">
                <a:solidFill>
                  <a:schemeClr val="tx1"/>
                </a:solidFill>
              </a:rPr>
              <a:t>/CFT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714375"/>
            <a:ext cx="8435975" cy="54340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ja-JP" sz="2200" dirty="0" smtClean="0">
                <a:solidFill>
                  <a:srgbClr val="002060"/>
                </a:solidFill>
              </a:rPr>
              <a:t>Now the entanglement entropy        is defined by the </a:t>
            </a:r>
          </a:p>
          <a:p>
            <a:pPr eaLnBrk="1" hangingPunct="1">
              <a:buFontTx/>
              <a:buNone/>
            </a:pPr>
            <a:r>
              <a:rPr lang="en-US" altLang="ja-JP" sz="2200" dirty="0" smtClean="0">
                <a:solidFill>
                  <a:srgbClr val="002060"/>
                </a:solidFill>
              </a:rPr>
              <a:t>von-Neumann entropy</a:t>
            </a:r>
          </a:p>
          <a:p>
            <a:pPr eaLnBrk="1" hangingPunct="1">
              <a:buFontTx/>
              <a:buNone/>
            </a:pPr>
            <a:endParaRPr lang="en-US" altLang="ja-JP" sz="2400" dirty="0" smtClean="0">
              <a:solidFill>
                <a:srgbClr val="002060"/>
              </a:solidFill>
            </a:endParaRPr>
          </a:p>
          <a:p>
            <a:pPr eaLnBrk="1" hangingPunct="1">
              <a:buFontTx/>
              <a:buNone/>
            </a:pPr>
            <a:endParaRPr lang="en-US" altLang="ja-JP" sz="2400" dirty="0" smtClean="0">
              <a:solidFill>
                <a:srgbClr val="002060"/>
              </a:solidFill>
            </a:endParaRPr>
          </a:p>
          <a:p>
            <a:pPr eaLnBrk="1" hangingPunct="1">
              <a:buFontTx/>
              <a:buNone/>
            </a:pPr>
            <a:endParaRPr lang="en-US" altLang="ja-JP" sz="2400" dirty="0" smtClean="0">
              <a:solidFill>
                <a:srgbClr val="00206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ja-JP" sz="2200" dirty="0" smtClean="0">
                <a:solidFill>
                  <a:srgbClr val="002060"/>
                </a:solidFill>
              </a:rPr>
              <a:t>In QFTs,  it is defined geometrically (called geometric entropy). </a:t>
            </a:r>
          </a:p>
          <a:p>
            <a:pPr eaLnBrk="1" hangingPunct="1">
              <a:buFontTx/>
              <a:buNone/>
            </a:pPr>
            <a:endParaRPr lang="en-US" altLang="ja-JP" sz="2000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endParaRPr lang="en-US" altLang="ja-JP" sz="2400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endParaRPr lang="en-US" altLang="ja-JP" sz="2400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endParaRPr lang="en-US" altLang="ja-JP" sz="2400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endParaRPr lang="en-US" altLang="ja-JP" sz="2400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endParaRPr lang="en-US" altLang="ja-JP" sz="2400" dirty="0" smtClean="0">
              <a:solidFill>
                <a:schemeClr val="accent2"/>
              </a:solidFill>
            </a:endParaRPr>
          </a:p>
        </p:txBody>
      </p:sp>
      <p:graphicFrame>
        <p:nvGraphicFramePr>
          <p:cNvPr id="11266" name="Object 7"/>
          <p:cNvGraphicFramePr>
            <a:graphicFrameLocks noChangeAspect="1"/>
          </p:cNvGraphicFramePr>
          <p:nvPr/>
        </p:nvGraphicFramePr>
        <p:xfrm>
          <a:off x="2143125" y="1603375"/>
          <a:ext cx="4000500" cy="611188"/>
        </p:xfrm>
        <a:graphic>
          <a:graphicData uri="http://schemas.openxmlformats.org/presentationml/2006/ole">
            <p:oleObj spid="_x0000_s11266" name="数式" r:id="rId4" imgW="1460160" imgH="215640" progId="Equation.3">
              <p:embed/>
            </p:oleObj>
          </a:graphicData>
        </a:graphic>
      </p:graphicFrame>
      <p:graphicFrame>
        <p:nvGraphicFramePr>
          <p:cNvPr id="11267" name="Object 11"/>
          <p:cNvGraphicFramePr>
            <a:graphicFrameLocks noChangeAspect="1"/>
          </p:cNvGraphicFramePr>
          <p:nvPr/>
        </p:nvGraphicFramePr>
        <p:xfrm>
          <a:off x="4427984" y="692696"/>
          <a:ext cx="458788" cy="503237"/>
        </p:xfrm>
        <a:graphic>
          <a:graphicData uri="http://schemas.openxmlformats.org/presentationml/2006/ole">
            <p:oleObj spid="_x0000_s11267" name="数式" r:id="rId5" imgW="190440" imgH="215640" progId="Equation.3">
              <p:embed/>
            </p:oleObj>
          </a:graphicData>
        </a:graphic>
      </p:graphicFrame>
      <p:sp>
        <p:nvSpPr>
          <p:cNvPr id="11273" name="Rectangle 29"/>
          <p:cNvSpPr>
            <a:spLocks noChangeArrowheads="1"/>
          </p:cNvSpPr>
          <p:nvPr/>
        </p:nvSpPr>
        <p:spPr bwMode="auto">
          <a:xfrm>
            <a:off x="2643188" y="4143375"/>
            <a:ext cx="3214687" cy="1571625"/>
          </a:xfrm>
          <a:prstGeom prst="rect">
            <a:avLst/>
          </a:prstGeom>
          <a:solidFill>
            <a:srgbClr val="00FF00">
              <a:alpha val="5098"/>
            </a:srgb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74" name="Oval 30"/>
          <p:cNvSpPr>
            <a:spLocks noChangeArrowheads="1"/>
          </p:cNvSpPr>
          <p:nvPr/>
        </p:nvSpPr>
        <p:spPr bwMode="auto">
          <a:xfrm>
            <a:off x="3786188" y="4500563"/>
            <a:ext cx="928687" cy="847725"/>
          </a:xfrm>
          <a:prstGeom prst="ellipse">
            <a:avLst/>
          </a:prstGeom>
          <a:solidFill>
            <a:srgbClr val="FF0000">
              <a:alpha val="18823"/>
            </a:srgbClr>
          </a:solidFill>
          <a:ln w="34925">
            <a:solidFill>
              <a:srgbClr val="9900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75" name="AutoShape 32"/>
          <p:cNvSpPr>
            <a:spLocks noChangeArrowheads="1"/>
          </p:cNvSpPr>
          <p:nvPr/>
        </p:nvSpPr>
        <p:spPr bwMode="auto">
          <a:xfrm rot="10800000">
            <a:off x="4786313" y="4918075"/>
            <a:ext cx="428625" cy="14287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1543" name="Object 39"/>
          <p:cNvGraphicFramePr>
            <a:graphicFrameLocks noChangeAspect="1"/>
          </p:cNvGraphicFramePr>
          <p:nvPr/>
        </p:nvGraphicFramePr>
        <p:xfrm>
          <a:off x="5286375" y="4775200"/>
          <a:ext cx="1136650" cy="346075"/>
        </p:xfrm>
        <a:graphic>
          <a:graphicData uri="http://schemas.openxmlformats.org/presentationml/2006/ole">
            <p:oleObj spid="_x0000_s11268" name="数式" r:id="rId6" imgW="558720" imgH="177480" progId="Equation.3">
              <p:embed/>
            </p:oleObj>
          </a:graphicData>
        </a:graphic>
      </p:graphicFrame>
      <p:graphicFrame>
        <p:nvGraphicFramePr>
          <p:cNvPr id="2" name="Object 5"/>
          <p:cNvGraphicFramePr>
            <a:graphicFrameLocks noChangeAspect="1"/>
          </p:cNvGraphicFramePr>
          <p:nvPr/>
        </p:nvGraphicFramePr>
        <p:xfrm>
          <a:off x="3071813" y="4857750"/>
          <a:ext cx="309562" cy="320675"/>
        </p:xfrm>
        <a:graphic>
          <a:graphicData uri="http://schemas.openxmlformats.org/presentationml/2006/ole">
            <p:oleObj spid="_x0000_s11269" name="数式" r:id="rId7" imgW="152280" imgH="164880" progId="Equation.3">
              <p:embed/>
            </p:oleObj>
          </a:graphicData>
        </a:graphic>
      </p:graphicFrame>
      <p:graphicFrame>
        <p:nvGraphicFramePr>
          <p:cNvPr id="3" name="Object 6"/>
          <p:cNvGraphicFramePr>
            <a:graphicFrameLocks noChangeAspect="1"/>
          </p:cNvGraphicFramePr>
          <p:nvPr/>
        </p:nvGraphicFramePr>
        <p:xfrm>
          <a:off x="4071938" y="4786313"/>
          <a:ext cx="336550" cy="320675"/>
        </p:xfrm>
        <a:graphic>
          <a:graphicData uri="http://schemas.openxmlformats.org/presentationml/2006/ole">
            <p:oleObj spid="_x0000_s11270" name="数式" r:id="rId8" imgW="164880" imgH="164880" progId="Equation.3">
              <p:embed/>
            </p:oleObj>
          </a:graphicData>
        </a:graphic>
      </p:graphicFrame>
      <p:graphicFrame>
        <p:nvGraphicFramePr>
          <p:cNvPr id="4" name="Object 7"/>
          <p:cNvGraphicFramePr>
            <a:graphicFrameLocks noChangeAspect="1"/>
          </p:cNvGraphicFramePr>
          <p:nvPr/>
        </p:nvGraphicFramePr>
        <p:xfrm>
          <a:off x="3275856" y="3356992"/>
          <a:ext cx="2160240" cy="424612"/>
        </p:xfrm>
        <a:graphic>
          <a:graphicData uri="http://schemas.openxmlformats.org/presentationml/2006/ole">
            <p:oleObj spid="_x0000_s11271" name="数式" r:id="rId9" imgW="863280" imgH="177480" progId="Equation.3">
              <p:embed/>
            </p:oleObj>
          </a:graphicData>
        </a:graphic>
      </p:graphicFrame>
      <p:sp>
        <p:nvSpPr>
          <p:cNvPr id="13" name="右中かっこ 12"/>
          <p:cNvSpPr/>
          <p:nvPr/>
        </p:nvSpPr>
        <p:spPr>
          <a:xfrm rot="16200000">
            <a:off x="4071938" y="2357438"/>
            <a:ext cx="285750" cy="3143250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476250"/>
            <a:ext cx="8218487" cy="594995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ja-JP" sz="2400" u="sng" dirty="0" smtClean="0">
                <a:solidFill>
                  <a:srgbClr val="002060"/>
                </a:solidFill>
              </a:rPr>
              <a:t>Holographic </a:t>
            </a:r>
            <a:r>
              <a:rPr lang="en-US" altLang="ja-JP" sz="2400" u="sng" dirty="0" smtClean="0">
                <a:solidFill>
                  <a:srgbClr val="002060"/>
                </a:solidFill>
              </a:rPr>
              <a:t>Entanglement Entropy   </a:t>
            </a:r>
            <a:endParaRPr lang="en-US" altLang="ja-JP" sz="2400" u="sng" dirty="0" smtClean="0">
              <a:solidFill>
                <a:srgbClr val="00206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altLang="ja-JP" sz="2000" dirty="0" smtClean="0">
              <a:solidFill>
                <a:srgbClr val="00206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ja-JP" sz="2400" dirty="0" smtClean="0">
                <a:solidFill>
                  <a:srgbClr val="002060"/>
                </a:solidFill>
              </a:rPr>
              <a:t>The holographic entanglement entropy       is given by the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ja-JP" sz="2400" dirty="0" smtClean="0">
                <a:solidFill>
                  <a:srgbClr val="002060"/>
                </a:solidFill>
              </a:rPr>
              <a:t>area of minimal surface </a:t>
            </a:r>
            <a:r>
              <a:rPr lang="ja-JP" altLang="en-US" sz="2400" dirty="0" smtClean="0">
                <a:solidFill>
                  <a:srgbClr val="002060"/>
                </a:solidFill>
              </a:rPr>
              <a:t>　　</a:t>
            </a:r>
            <a:r>
              <a:rPr lang="en-US" altLang="ja-JP" sz="2400" dirty="0" smtClean="0">
                <a:solidFill>
                  <a:srgbClr val="002060"/>
                </a:solidFill>
              </a:rPr>
              <a:t>whose </a:t>
            </a:r>
            <a:r>
              <a:rPr lang="en-US" altLang="ja-JP" sz="2400" dirty="0" smtClean="0">
                <a:solidFill>
                  <a:srgbClr val="002060"/>
                </a:solidFill>
              </a:rPr>
              <a:t>boundary </a:t>
            </a:r>
            <a:r>
              <a:rPr lang="en-US" altLang="ja-JP" sz="2400" dirty="0" smtClean="0">
                <a:solidFill>
                  <a:srgbClr val="002060"/>
                </a:solidFill>
              </a:rPr>
              <a:t>is given by     </a:t>
            </a:r>
            <a:r>
              <a:rPr lang="en-US" altLang="ja-JP" sz="2400" dirty="0" smtClean="0">
                <a:solidFill>
                  <a:srgbClr val="002060"/>
                </a:solidFill>
              </a:rPr>
              <a:t>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ja-JP" sz="2400" dirty="0" smtClean="0">
                <a:solidFill>
                  <a:srgbClr val="002060"/>
                </a:solidFill>
              </a:rPr>
              <a:t>                                                                     </a:t>
            </a:r>
            <a:r>
              <a:rPr lang="en-US" altLang="ja-JP" sz="1800" dirty="0" smtClean="0">
                <a:solidFill>
                  <a:srgbClr val="D09E00"/>
                </a:solidFill>
              </a:rPr>
              <a:t>[Ryu-TT, 06’]   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altLang="ja-JP" sz="2000" dirty="0" smtClean="0">
              <a:solidFill>
                <a:srgbClr val="00660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altLang="ja-JP" sz="2000" dirty="0" smtClean="0">
              <a:solidFill>
                <a:srgbClr val="00206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altLang="ja-JP" sz="2000" dirty="0" smtClean="0">
              <a:solidFill>
                <a:srgbClr val="00206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altLang="ja-JP" sz="2000" dirty="0" smtClean="0">
              <a:solidFill>
                <a:srgbClr val="00206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altLang="ja-JP" sz="2000" dirty="0" smtClean="0">
              <a:solidFill>
                <a:srgbClr val="00206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altLang="ja-JP" sz="2000" dirty="0" smtClean="0">
              <a:solidFill>
                <a:srgbClr val="00206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altLang="ja-JP" sz="2000" dirty="0" smtClean="0">
              <a:solidFill>
                <a:srgbClr val="00206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altLang="ja-JP" sz="2000" dirty="0" smtClean="0">
              <a:solidFill>
                <a:srgbClr val="00206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altLang="ja-JP" sz="2000" dirty="0" smtClean="0">
              <a:solidFill>
                <a:srgbClr val="00206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 smtClean="0">
                <a:solidFill>
                  <a:srgbClr val="002060"/>
                </a:solidFill>
              </a:rPr>
              <a:t>                                                                  </a:t>
            </a:r>
            <a:r>
              <a:rPr lang="en-US" altLang="ja-JP" sz="1600" dirty="0" smtClean="0">
                <a:solidFill>
                  <a:srgbClr val="002060"/>
                </a:solidFill>
              </a:rPr>
              <a:t>(`</a:t>
            </a:r>
            <a:r>
              <a:rPr lang="en-US" altLang="ja-JP" sz="1600" dirty="0" err="1" smtClean="0">
                <a:solidFill>
                  <a:srgbClr val="002060"/>
                </a:solidFill>
              </a:rPr>
              <a:t>Bekenstein</a:t>
            </a:r>
            <a:r>
              <a:rPr lang="en-US" altLang="ja-JP" sz="1600" dirty="0" smtClean="0">
                <a:solidFill>
                  <a:srgbClr val="002060"/>
                </a:solidFill>
              </a:rPr>
              <a:t>-Hawking formula’ when              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ja-JP" sz="1600" dirty="0" smtClean="0">
                <a:solidFill>
                  <a:srgbClr val="002060"/>
                </a:solidFill>
              </a:rPr>
              <a:t>                                                                                                                     is the horizon.)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altLang="ja-JP" sz="2000" dirty="0" smtClean="0">
              <a:solidFill>
                <a:srgbClr val="00206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ja-JP" sz="1800" dirty="0" smtClean="0">
                <a:solidFill>
                  <a:srgbClr val="002060"/>
                </a:solidFill>
              </a:rPr>
              <a:t>                      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altLang="ja-JP" sz="2400" dirty="0" smtClean="0">
              <a:solidFill>
                <a:srgbClr val="00206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altLang="ja-JP" sz="2400" dirty="0" smtClean="0">
              <a:solidFill>
                <a:srgbClr val="00206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altLang="ja-JP" sz="2400" dirty="0" smtClean="0">
              <a:solidFill>
                <a:srgbClr val="00206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altLang="ja-JP" sz="2400" dirty="0" smtClean="0">
              <a:solidFill>
                <a:srgbClr val="00206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altLang="ja-JP" sz="2400" dirty="0" smtClean="0">
              <a:solidFill>
                <a:srgbClr val="00206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ja-JP" sz="2400" dirty="0" smtClean="0">
                <a:solidFill>
                  <a:srgbClr val="002060"/>
                </a:solidFill>
              </a:rPr>
              <a:t>                           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altLang="ja-JP" sz="2400" dirty="0" smtClean="0">
              <a:solidFill>
                <a:srgbClr val="990033"/>
              </a:solidFill>
            </a:endParaRPr>
          </a:p>
        </p:txBody>
      </p:sp>
      <p:graphicFrame>
        <p:nvGraphicFramePr>
          <p:cNvPr id="61458" name="Object 18"/>
          <p:cNvGraphicFramePr>
            <a:graphicFrameLocks noChangeAspect="1"/>
          </p:cNvGraphicFramePr>
          <p:nvPr/>
        </p:nvGraphicFramePr>
        <p:xfrm>
          <a:off x="7956376" y="1484313"/>
          <a:ext cx="393700" cy="352425"/>
        </p:xfrm>
        <a:graphic>
          <a:graphicData uri="http://schemas.openxmlformats.org/presentationml/2006/ole">
            <p:oleObj spid="_x0000_s12290" name="Equation" r:id="rId4" imgW="203040" imgH="177480" progId="Equation.3">
              <p:embed/>
            </p:oleObj>
          </a:graphicData>
        </a:graphic>
      </p:graphicFrame>
      <p:sp>
        <p:nvSpPr>
          <p:cNvPr id="12301" name="Rectangle 19"/>
          <p:cNvSpPr>
            <a:spLocks noChangeArrowheads="1"/>
          </p:cNvSpPr>
          <p:nvPr/>
        </p:nvSpPr>
        <p:spPr bwMode="auto">
          <a:xfrm>
            <a:off x="5357813" y="3146425"/>
            <a:ext cx="3214687" cy="1357313"/>
          </a:xfrm>
          <a:prstGeom prst="rect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" name="Object 5"/>
          <p:cNvGraphicFramePr>
            <a:graphicFrameLocks noChangeAspect="1"/>
          </p:cNvGraphicFramePr>
          <p:nvPr/>
        </p:nvGraphicFramePr>
        <p:xfrm>
          <a:off x="5795963" y="1052513"/>
          <a:ext cx="423862" cy="461962"/>
        </p:xfrm>
        <a:graphic>
          <a:graphicData uri="http://schemas.openxmlformats.org/presentationml/2006/ole">
            <p:oleObj spid="_x0000_s12291" name="数式" r:id="rId5" imgW="203040" imgH="215640" progId="Equation.3">
              <p:embed/>
            </p:oleObj>
          </a:graphicData>
        </a:graphic>
      </p:graphicFrame>
      <p:graphicFrame>
        <p:nvGraphicFramePr>
          <p:cNvPr id="12292" name="Object 4"/>
          <p:cNvGraphicFramePr>
            <a:graphicFrameLocks noChangeAspect="1"/>
          </p:cNvGraphicFramePr>
          <p:nvPr/>
        </p:nvGraphicFramePr>
        <p:xfrm>
          <a:off x="5715000" y="3217863"/>
          <a:ext cx="2500313" cy="1166812"/>
        </p:xfrm>
        <a:graphic>
          <a:graphicData uri="http://schemas.openxmlformats.org/presentationml/2006/ole">
            <p:oleObj spid="_x0000_s12292" name="数式" r:id="rId6" imgW="952200" imgH="431640" progId="Equation.3">
              <p:embed/>
            </p:oleObj>
          </a:graphicData>
        </a:graphic>
      </p:graphicFrame>
      <p:sp>
        <p:nvSpPr>
          <p:cNvPr id="12302" name="AutoShape 4"/>
          <p:cNvSpPr>
            <a:spLocks noChangeArrowheads="1"/>
          </p:cNvSpPr>
          <p:nvPr/>
        </p:nvSpPr>
        <p:spPr bwMode="auto">
          <a:xfrm rot="16226246" flipH="1">
            <a:off x="-347663" y="3544888"/>
            <a:ext cx="3370263" cy="839788"/>
          </a:xfrm>
          <a:prstGeom prst="parallelogram">
            <a:avLst>
              <a:gd name="adj" fmla="val 60496"/>
            </a:avLst>
          </a:prstGeom>
          <a:solidFill>
            <a:schemeClr val="hlink">
              <a:alpha val="25882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303" name="Line 5"/>
          <p:cNvSpPr>
            <a:spLocks noChangeShapeType="1"/>
          </p:cNvSpPr>
          <p:nvPr/>
        </p:nvSpPr>
        <p:spPr bwMode="auto">
          <a:xfrm>
            <a:off x="1216025" y="5038725"/>
            <a:ext cx="2855913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2293" name="Object 8"/>
          <p:cNvGraphicFramePr>
            <a:graphicFrameLocks noChangeAspect="1"/>
          </p:cNvGraphicFramePr>
          <p:nvPr/>
        </p:nvGraphicFramePr>
        <p:xfrm>
          <a:off x="2478088" y="4360863"/>
          <a:ext cx="942975" cy="481012"/>
        </p:xfrm>
        <a:graphic>
          <a:graphicData uri="http://schemas.openxmlformats.org/presentationml/2006/ole">
            <p:oleObj spid="_x0000_s12293" name="数式" r:id="rId7" imgW="469800" imgH="228600" progId="Equation.3">
              <p:embed/>
            </p:oleObj>
          </a:graphicData>
        </a:graphic>
      </p:graphicFrame>
      <p:graphicFrame>
        <p:nvGraphicFramePr>
          <p:cNvPr id="12294" name="Object 10"/>
          <p:cNvGraphicFramePr>
            <a:graphicFrameLocks noChangeAspect="1"/>
          </p:cNvGraphicFramePr>
          <p:nvPr/>
        </p:nvGraphicFramePr>
        <p:xfrm>
          <a:off x="4125913" y="4926013"/>
          <a:ext cx="319087" cy="336550"/>
        </p:xfrm>
        <a:graphic>
          <a:graphicData uri="http://schemas.openxmlformats.org/presentationml/2006/ole">
            <p:oleObj spid="_x0000_s12294" name="数式" r:id="rId8" imgW="126720" imgH="126720" progId="Equation.3">
              <p:embed/>
            </p:oleObj>
          </a:graphicData>
        </a:graphic>
      </p:graphicFrame>
      <p:sp>
        <p:nvSpPr>
          <p:cNvPr id="12304" name="Oval 15"/>
          <p:cNvSpPr>
            <a:spLocks noChangeArrowheads="1"/>
          </p:cNvSpPr>
          <p:nvPr/>
        </p:nvSpPr>
        <p:spPr bwMode="auto">
          <a:xfrm>
            <a:off x="1106488" y="3305175"/>
            <a:ext cx="384175" cy="1063625"/>
          </a:xfrm>
          <a:prstGeom prst="ellipse">
            <a:avLst/>
          </a:prstGeom>
          <a:solidFill>
            <a:srgbClr val="006600">
              <a:alpha val="41176"/>
            </a:srgb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305" name="Arc 16"/>
          <p:cNvSpPr>
            <a:spLocks/>
          </p:cNvSpPr>
          <p:nvPr/>
        </p:nvSpPr>
        <p:spPr bwMode="auto">
          <a:xfrm>
            <a:off x="1327150" y="3305175"/>
            <a:ext cx="1427163" cy="1063625"/>
          </a:xfrm>
          <a:custGeom>
            <a:avLst/>
            <a:gdLst>
              <a:gd name="T0" fmla="*/ 0 w 21600"/>
              <a:gd name="T1" fmla="*/ 0 h 43200"/>
              <a:gd name="T2" fmla="*/ 2147483647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  <a:gd name="T9" fmla="*/ 0 w 21600"/>
              <a:gd name="T10" fmla="*/ 0 h 43200"/>
              <a:gd name="T11" fmla="*/ 21600 w 2160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00"/>
                  <a:pt x="11973" y="43159"/>
                  <a:pt x="72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00"/>
                  <a:pt x="11973" y="43159"/>
                  <a:pt x="72" y="43199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8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H="1">
            <a:off x="1106488" y="3305175"/>
            <a:ext cx="384175" cy="390525"/>
          </a:xfrm>
          <a:prstGeom prst="line">
            <a:avLst/>
          </a:prstGeom>
          <a:noFill/>
          <a:ln w="22225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 flipH="1">
            <a:off x="1106488" y="3305175"/>
            <a:ext cx="603250" cy="615950"/>
          </a:xfrm>
          <a:prstGeom prst="line">
            <a:avLst/>
          </a:prstGeom>
          <a:noFill/>
          <a:ln w="22225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08" name="Line 20"/>
          <p:cNvSpPr>
            <a:spLocks noChangeShapeType="1"/>
          </p:cNvSpPr>
          <p:nvPr/>
        </p:nvSpPr>
        <p:spPr bwMode="auto">
          <a:xfrm flipH="1">
            <a:off x="1162050" y="3360738"/>
            <a:ext cx="768350" cy="782637"/>
          </a:xfrm>
          <a:prstGeom prst="line">
            <a:avLst/>
          </a:prstGeom>
          <a:noFill/>
          <a:ln w="22225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09" name="Line 21"/>
          <p:cNvSpPr>
            <a:spLocks noChangeShapeType="1"/>
          </p:cNvSpPr>
          <p:nvPr/>
        </p:nvSpPr>
        <p:spPr bwMode="auto">
          <a:xfrm flipH="1">
            <a:off x="1271588" y="3416300"/>
            <a:ext cx="877887" cy="895350"/>
          </a:xfrm>
          <a:prstGeom prst="line">
            <a:avLst/>
          </a:prstGeom>
          <a:noFill/>
          <a:ln w="22225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10" name="Line 22"/>
          <p:cNvSpPr>
            <a:spLocks noChangeShapeType="1"/>
          </p:cNvSpPr>
          <p:nvPr/>
        </p:nvSpPr>
        <p:spPr bwMode="auto">
          <a:xfrm flipH="1">
            <a:off x="1436688" y="3473450"/>
            <a:ext cx="877887" cy="895350"/>
          </a:xfrm>
          <a:prstGeom prst="line">
            <a:avLst/>
          </a:prstGeom>
          <a:noFill/>
          <a:ln w="22225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11" name="Line 23"/>
          <p:cNvSpPr>
            <a:spLocks noChangeShapeType="1"/>
          </p:cNvSpPr>
          <p:nvPr/>
        </p:nvSpPr>
        <p:spPr bwMode="auto">
          <a:xfrm flipH="1">
            <a:off x="1655763" y="3529013"/>
            <a:ext cx="822325" cy="839787"/>
          </a:xfrm>
          <a:prstGeom prst="line">
            <a:avLst/>
          </a:prstGeom>
          <a:noFill/>
          <a:ln w="22225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12" name="Line 24"/>
          <p:cNvSpPr>
            <a:spLocks noChangeShapeType="1"/>
          </p:cNvSpPr>
          <p:nvPr/>
        </p:nvSpPr>
        <p:spPr bwMode="auto">
          <a:xfrm flipH="1">
            <a:off x="1984375" y="3640138"/>
            <a:ext cx="658813" cy="671512"/>
          </a:xfrm>
          <a:prstGeom prst="line">
            <a:avLst/>
          </a:prstGeom>
          <a:noFill/>
          <a:ln w="22225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13" name="Line 25"/>
          <p:cNvSpPr>
            <a:spLocks noChangeShapeType="1"/>
          </p:cNvSpPr>
          <p:nvPr/>
        </p:nvSpPr>
        <p:spPr bwMode="auto">
          <a:xfrm flipH="1">
            <a:off x="2260600" y="3752850"/>
            <a:ext cx="493713" cy="503238"/>
          </a:xfrm>
          <a:prstGeom prst="line">
            <a:avLst/>
          </a:prstGeom>
          <a:noFill/>
          <a:ln w="22225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2295" name="Object 37"/>
          <p:cNvGraphicFramePr>
            <a:graphicFrameLocks noChangeAspect="1"/>
          </p:cNvGraphicFramePr>
          <p:nvPr/>
        </p:nvGraphicFramePr>
        <p:xfrm>
          <a:off x="1216025" y="3695700"/>
          <a:ext cx="265113" cy="280988"/>
        </p:xfrm>
        <a:graphic>
          <a:graphicData uri="http://schemas.openxmlformats.org/presentationml/2006/ole">
            <p:oleObj spid="_x0000_s12295" name="数式" r:id="rId9" imgW="164880" imgH="164880" progId="Equation.3">
              <p:embed/>
            </p:oleObj>
          </a:graphicData>
        </a:graphic>
      </p:graphicFrame>
      <p:graphicFrame>
        <p:nvGraphicFramePr>
          <p:cNvPr id="12296" name="Object 42"/>
          <p:cNvGraphicFramePr>
            <a:graphicFrameLocks noChangeAspect="1"/>
          </p:cNvGraphicFramePr>
          <p:nvPr/>
        </p:nvGraphicFramePr>
        <p:xfrm>
          <a:off x="1190625" y="5432425"/>
          <a:ext cx="2305050" cy="265113"/>
        </p:xfrm>
        <a:graphic>
          <a:graphicData uri="http://schemas.openxmlformats.org/presentationml/2006/ole">
            <p:oleObj spid="_x0000_s12296" name="数式" r:id="rId10" imgW="1803240" imgH="203040" progId="Equation.3">
              <p:embed/>
            </p:oleObj>
          </a:graphicData>
        </a:graphic>
      </p:graphicFrame>
      <p:sp>
        <p:nvSpPr>
          <p:cNvPr id="12314" name="AutoShape 41"/>
          <p:cNvSpPr>
            <a:spLocks noChangeArrowheads="1"/>
          </p:cNvSpPr>
          <p:nvPr/>
        </p:nvSpPr>
        <p:spPr bwMode="auto">
          <a:xfrm>
            <a:off x="3357563" y="3717925"/>
            <a:ext cx="1357312" cy="263525"/>
          </a:xfrm>
          <a:prstGeom prst="rightArrow">
            <a:avLst>
              <a:gd name="adj1" fmla="val 50000"/>
              <a:gd name="adj2" fmla="val 138494"/>
            </a:avLst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2297" name="Object 31"/>
          <p:cNvGraphicFramePr>
            <a:graphicFrameLocks noChangeAspect="1"/>
          </p:cNvGraphicFramePr>
          <p:nvPr/>
        </p:nvGraphicFramePr>
        <p:xfrm>
          <a:off x="1258888" y="4584700"/>
          <a:ext cx="244475" cy="280988"/>
        </p:xfrm>
        <a:graphic>
          <a:graphicData uri="http://schemas.openxmlformats.org/presentationml/2006/ole">
            <p:oleObj spid="_x0000_s12297" name="Equation" r:id="rId11" imgW="152280" imgH="164880" progId="Equation.3">
              <p:embed/>
            </p:oleObj>
          </a:graphicData>
        </a:graphic>
      </p:graphicFrame>
      <p:graphicFrame>
        <p:nvGraphicFramePr>
          <p:cNvPr id="3" name="Object 32"/>
          <p:cNvGraphicFramePr>
            <a:graphicFrameLocks noChangeAspect="1"/>
          </p:cNvGraphicFramePr>
          <p:nvPr/>
        </p:nvGraphicFramePr>
        <p:xfrm>
          <a:off x="6804025" y="5157788"/>
          <a:ext cx="360363" cy="419100"/>
        </p:xfrm>
        <a:graphic>
          <a:graphicData uri="http://schemas.openxmlformats.org/presentationml/2006/ole">
            <p:oleObj spid="_x0000_s12298" name="数式" r:id="rId12" imgW="190440" imgH="215640" progId="Equation.3">
              <p:embed/>
            </p:oleObj>
          </a:graphicData>
        </a:graphic>
      </p:graphicFrame>
      <p:graphicFrame>
        <p:nvGraphicFramePr>
          <p:cNvPr id="12299" name="Object 33"/>
          <p:cNvGraphicFramePr>
            <a:graphicFrameLocks noChangeAspect="1"/>
          </p:cNvGraphicFramePr>
          <p:nvPr/>
        </p:nvGraphicFramePr>
        <p:xfrm>
          <a:off x="971550" y="2728913"/>
          <a:ext cx="792163" cy="414337"/>
        </p:xfrm>
        <a:graphic>
          <a:graphicData uri="http://schemas.openxmlformats.org/presentationml/2006/ole">
            <p:oleObj spid="_x0000_s12299" name="Equation" r:id="rId13" imgW="457200" imgH="228600" progId="Equation.3">
              <p:embed/>
            </p:oleObj>
          </a:graphicData>
        </a:graphic>
      </p:graphicFrame>
      <p:graphicFrame>
        <p:nvGraphicFramePr>
          <p:cNvPr id="4" name="Object 32"/>
          <p:cNvGraphicFramePr>
            <a:graphicFrameLocks noChangeAspect="1"/>
          </p:cNvGraphicFramePr>
          <p:nvPr/>
        </p:nvGraphicFramePr>
        <p:xfrm>
          <a:off x="2411760" y="2924944"/>
          <a:ext cx="495328" cy="576064"/>
        </p:xfrm>
        <a:graphic>
          <a:graphicData uri="http://schemas.openxmlformats.org/presentationml/2006/ole">
            <p:oleObj spid="_x0000_s12300" name="数式" r:id="rId14" imgW="190440" imgH="215640" progId="Equation.3">
              <p:embed/>
            </p:oleObj>
          </a:graphicData>
        </a:graphic>
      </p:graphicFrame>
      <p:graphicFrame>
        <p:nvGraphicFramePr>
          <p:cNvPr id="5" name="Object 32"/>
          <p:cNvGraphicFramePr>
            <a:graphicFrameLocks noChangeAspect="1"/>
          </p:cNvGraphicFramePr>
          <p:nvPr/>
        </p:nvGraphicFramePr>
        <p:xfrm>
          <a:off x="3707581" y="1412776"/>
          <a:ext cx="360363" cy="419100"/>
        </p:xfrm>
        <a:graphic>
          <a:graphicData uri="http://schemas.openxmlformats.org/presentationml/2006/ole">
            <p:oleObj spid="_x0000_s12301" name="数式" r:id="rId15" imgW="19044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250825" y="404813"/>
            <a:ext cx="8713788" cy="6192837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u="sng" dirty="0" smtClean="0">
                <a:solidFill>
                  <a:srgbClr val="002060"/>
                </a:solidFill>
              </a:rPr>
              <a:t>Comments</a:t>
            </a:r>
          </a:p>
          <a:p>
            <a:pPr>
              <a:buFontTx/>
              <a:buNone/>
            </a:pPr>
            <a:endParaRPr lang="en-US" altLang="ja-JP" sz="2000" dirty="0" smtClean="0">
              <a:solidFill>
                <a:srgbClr val="002060"/>
              </a:solidFill>
            </a:endParaRPr>
          </a:p>
          <a:p>
            <a:r>
              <a:rPr lang="en-US" altLang="ja-JP" sz="2000" dirty="0" smtClean="0">
                <a:solidFill>
                  <a:srgbClr val="002060"/>
                </a:solidFill>
              </a:rPr>
              <a:t>We need to employ </a:t>
            </a:r>
            <a:r>
              <a:rPr lang="en-US" altLang="ja-JP" sz="2000" dirty="0" err="1" smtClean="0">
                <a:solidFill>
                  <a:srgbClr val="990033"/>
                </a:solidFill>
              </a:rPr>
              <a:t>extremal</a:t>
            </a:r>
            <a:r>
              <a:rPr lang="en-US" altLang="ja-JP" sz="2000" dirty="0" smtClean="0">
                <a:solidFill>
                  <a:srgbClr val="990033"/>
                </a:solidFill>
              </a:rPr>
              <a:t> surfaces </a:t>
            </a:r>
            <a:r>
              <a:rPr lang="en-US" altLang="ja-JP" sz="2000" dirty="0" smtClean="0">
                <a:solidFill>
                  <a:srgbClr val="002060"/>
                </a:solidFill>
              </a:rPr>
              <a:t>in the time-dependent </a:t>
            </a:r>
            <a:r>
              <a:rPr lang="en-US" altLang="ja-JP" sz="2000" dirty="0" err="1" smtClean="0">
                <a:solidFill>
                  <a:srgbClr val="002060"/>
                </a:solidFill>
              </a:rPr>
              <a:t>spacetime</a:t>
            </a:r>
            <a:r>
              <a:rPr lang="en-US" altLang="ja-JP" sz="2000" dirty="0" smtClean="0">
                <a:solidFill>
                  <a:srgbClr val="002060"/>
                </a:solidFill>
              </a:rPr>
              <a:t>.</a:t>
            </a:r>
          </a:p>
          <a:p>
            <a:pPr>
              <a:buFontTx/>
              <a:buNone/>
            </a:pPr>
            <a:r>
              <a:rPr lang="en-US" altLang="ja-JP" sz="1800" dirty="0" smtClean="0">
                <a:solidFill>
                  <a:srgbClr val="D09E00"/>
                </a:solidFill>
              </a:rPr>
              <a:t>                                                           [Hubeny-Rangamani-TT, 0705.0016]</a:t>
            </a:r>
          </a:p>
          <a:p>
            <a:pPr>
              <a:buFontTx/>
              <a:buNone/>
            </a:pPr>
            <a:endParaRPr lang="en-US" altLang="ja-JP" sz="1800" dirty="0" smtClean="0">
              <a:solidFill>
                <a:srgbClr val="D09E00"/>
              </a:solidFill>
            </a:endParaRPr>
          </a:p>
          <a:p>
            <a:r>
              <a:rPr lang="en-US" altLang="ja-JP" sz="2000" dirty="0" smtClean="0">
                <a:solidFill>
                  <a:srgbClr val="002060"/>
                </a:solidFill>
              </a:rPr>
              <a:t>In the presence of a black hole horizon, </a:t>
            </a:r>
            <a:r>
              <a:rPr lang="en-US" altLang="ja-JP" sz="2000" dirty="0" smtClean="0">
                <a:solidFill>
                  <a:srgbClr val="990033"/>
                </a:solidFill>
              </a:rPr>
              <a:t>the minimal surfaces typically </a:t>
            </a:r>
          </a:p>
          <a:p>
            <a:pPr>
              <a:buFontTx/>
              <a:buNone/>
            </a:pPr>
            <a:r>
              <a:rPr lang="en-US" altLang="ja-JP" sz="2000" dirty="0" smtClean="0">
                <a:solidFill>
                  <a:srgbClr val="990033"/>
                </a:solidFill>
              </a:rPr>
              <a:t>       wraps the horizon</a:t>
            </a:r>
            <a:r>
              <a:rPr lang="en-US" altLang="ja-JP" sz="2000" dirty="0" smtClean="0">
                <a:solidFill>
                  <a:srgbClr val="002060"/>
                </a:solidFill>
              </a:rPr>
              <a:t>.  </a:t>
            </a:r>
          </a:p>
          <a:p>
            <a:pPr>
              <a:buFontTx/>
              <a:buNone/>
            </a:pPr>
            <a:r>
              <a:rPr lang="en-US" altLang="ja-JP" sz="2000" dirty="0" smtClean="0">
                <a:solidFill>
                  <a:srgbClr val="002060"/>
                </a:solidFill>
              </a:rPr>
              <a:t>        </a:t>
            </a:r>
            <a:r>
              <a:rPr lang="ja-JP" altLang="en-US" sz="2000" dirty="0" smtClean="0">
                <a:solidFill>
                  <a:srgbClr val="002060"/>
                </a:solidFill>
              </a:rPr>
              <a:t>⇒　</a:t>
            </a:r>
            <a:r>
              <a:rPr lang="en-US" altLang="ja-JP" sz="2000" dirty="0" smtClean="0">
                <a:solidFill>
                  <a:srgbClr val="002060"/>
                </a:solidFill>
              </a:rPr>
              <a:t>Reduced to the </a:t>
            </a:r>
            <a:r>
              <a:rPr lang="en-US" altLang="ja-JP" sz="2000" dirty="0" err="1" smtClean="0">
                <a:solidFill>
                  <a:srgbClr val="002060"/>
                </a:solidFill>
              </a:rPr>
              <a:t>Bekenstein</a:t>
            </a:r>
            <a:r>
              <a:rPr lang="en-US" altLang="ja-JP" sz="2000" dirty="0" smtClean="0">
                <a:solidFill>
                  <a:srgbClr val="002060"/>
                </a:solidFill>
              </a:rPr>
              <a:t>-Hawking entropy, consistently.</a:t>
            </a:r>
          </a:p>
          <a:p>
            <a:pPr>
              <a:buFontTx/>
              <a:buNone/>
            </a:pPr>
            <a:endParaRPr lang="en-US" altLang="ja-JP" sz="2000" dirty="0" smtClean="0">
              <a:solidFill>
                <a:srgbClr val="002060"/>
              </a:solidFill>
            </a:endParaRPr>
          </a:p>
          <a:p>
            <a:r>
              <a:rPr lang="en-US" altLang="ja-JP" sz="2000" dirty="0" smtClean="0">
                <a:solidFill>
                  <a:srgbClr val="000066"/>
                </a:solidFill>
              </a:rPr>
              <a:t> Many evidences and no counter examples for 5 years, in spite of  </a:t>
            </a:r>
          </a:p>
          <a:p>
            <a:pPr>
              <a:buFontTx/>
              <a:buNone/>
            </a:pPr>
            <a:r>
              <a:rPr lang="en-US" altLang="ja-JP" sz="2000" dirty="0" smtClean="0">
                <a:solidFill>
                  <a:srgbClr val="000066"/>
                </a:solidFill>
              </a:rPr>
              <a:t>      the absence of complete proof.      </a:t>
            </a:r>
            <a:endParaRPr lang="en-US" altLang="ja-JP" sz="20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404813"/>
            <a:ext cx="7704138" cy="1223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ja-JP" sz="2400" u="sng" dirty="0" smtClean="0">
                <a:solidFill>
                  <a:srgbClr val="003366"/>
                </a:solidFill>
              </a:rPr>
              <a:t>EE from </a:t>
            </a:r>
            <a:r>
              <a:rPr lang="en-US" altLang="ja-JP" sz="2400" u="sng" dirty="0" err="1" smtClean="0">
                <a:solidFill>
                  <a:srgbClr val="003366"/>
                </a:solidFill>
              </a:rPr>
              <a:t>AdS</a:t>
            </a:r>
            <a:r>
              <a:rPr lang="en-US" altLang="ja-JP" sz="2400" u="sng" dirty="0" smtClean="0">
                <a:solidFill>
                  <a:srgbClr val="003366"/>
                </a:solidFill>
              </a:rPr>
              <a:t> BH</a:t>
            </a:r>
          </a:p>
          <a:p>
            <a:pPr eaLnBrk="1" hangingPunct="1">
              <a:buFontTx/>
              <a:buNone/>
            </a:pPr>
            <a:r>
              <a:rPr lang="en-US" altLang="ja-JP" sz="2400" dirty="0" smtClean="0">
                <a:solidFill>
                  <a:srgbClr val="006600"/>
                </a:solidFill>
              </a:rPr>
              <a:t>               (</a:t>
            </a:r>
            <a:r>
              <a:rPr lang="en-US" altLang="ja-JP" sz="2400" dirty="0" err="1" smtClean="0">
                <a:solidFill>
                  <a:srgbClr val="006600"/>
                </a:solidFill>
              </a:rPr>
              <a:t>i</a:t>
            </a:r>
            <a:r>
              <a:rPr lang="en-US" altLang="ja-JP" sz="2400" dirty="0" smtClean="0">
                <a:solidFill>
                  <a:srgbClr val="006600"/>
                </a:solidFill>
              </a:rPr>
              <a:t>) Small A                            (ii) Large A</a:t>
            </a:r>
          </a:p>
        </p:txBody>
      </p:sp>
      <p:sp>
        <p:nvSpPr>
          <p:cNvPr id="13324" name="Oval 4"/>
          <p:cNvSpPr>
            <a:spLocks noChangeArrowheads="1"/>
          </p:cNvSpPr>
          <p:nvPr/>
        </p:nvSpPr>
        <p:spPr bwMode="auto">
          <a:xfrm>
            <a:off x="1114425" y="1844675"/>
            <a:ext cx="3024188" cy="2879725"/>
          </a:xfrm>
          <a:prstGeom prst="ellipse">
            <a:avLst/>
          </a:prstGeom>
          <a:solidFill>
            <a:schemeClr val="accent1">
              <a:alpha val="10196"/>
            </a:schemeClr>
          </a:solidFill>
          <a:ln w="38100">
            <a:solidFill>
              <a:srgbClr val="9900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25" name="Oval 5"/>
          <p:cNvSpPr>
            <a:spLocks noChangeArrowheads="1"/>
          </p:cNvSpPr>
          <p:nvPr/>
        </p:nvSpPr>
        <p:spPr bwMode="auto">
          <a:xfrm>
            <a:off x="5148263" y="1844675"/>
            <a:ext cx="3024187" cy="2879725"/>
          </a:xfrm>
          <a:prstGeom prst="ellipse">
            <a:avLst/>
          </a:prstGeom>
          <a:solidFill>
            <a:schemeClr val="accent1">
              <a:alpha val="10196"/>
            </a:schemeClr>
          </a:solidFill>
          <a:ln w="38100">
            <a:solidFill>
              <a:srgbClr val="9900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26" name="Oval 6"/>
          <p:cNvSpPr>
            <a:spLocks noChangeArrowheads="1"/>
          </p:cNvSpPr>
          <p:nvPr/>
        </p:nvSpPr>
        <p:spPr bwMode="auto">
          <a:xfrm>
            <a:off x="2051050" y="2708275"/>
            <a:ext cx="1152525" cy="1081088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27" name="Oval 7"/>
          <p:cNvSpPr>
            <a:spLocks noChangeArrowheads="1"/>
          </p:cNvSpPr>
          <p:nvPr/>
        </p:nvSpPr>
        <p:spPr bwMode="auto">
          <a:xfrm>
            <a:off x="6083300" y="2779713"/>
            <a:ext cx="1152525" cy="1081087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28" name="Freeform 11"/>
          <p:cNvSpPr>
            <a:spLocks/>
          </p:cNvSpPr>
          <p:nvPr/>
        </p:nvSpPr>
        <p:spPr bwMode="auto">
          <a:xfrm>
            <a:off x="1187450" y="2852738"/>
            <a:ext cx="647700" cy="1079500"/>
          </a:xfrm>
          <a:custGeom>
            <a:avLst/>
            <a:gdLst>
              <a:gd name="T0" fmla="*/ 0 w 408"/>
              <a:gd name="T1" fmla="*/ 0 h 680"/>
              <a:gd name="T2" fmla="*/ 2147483647 w 408"/>
              <a:gd name="T3" fmla="*/ 2147483647 h 680"/>
              <a:gd name="T4" fmla="*/ 2147483647 w 408"/>
              <a:gd name="T5" fmla="*/ 2147483647 h 680"/>
              <a:gd name="T6" fmla="*/ 2147483647 w 408"/>
              <a:gd name="T7" fmla="*/ 2147483647 h 680"/>
              <a:gd name="T8" fmla="*/ 2147483647 w 408"/>
              <a:gd name="T9" fmla="*/ 2147483647 h 680"/>
              <a:gd name="T10" fmla="*/ 2147483647 w 408"/>
              <a:gd name="T11" fmla="*/ 2147483647 h 680"/>
              <a:gd name="T12" fmla="*/ 2147483647 w 408"/>
              <a:gd name="T13" fmla="*/ 2147483647 h 680"/>
              <a:gd name="T14" fmla="*/ 2147483647 w 408"/>
              <a:gd name="T15" fmla="*/ 2147483647 h 68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08"/>
              <a:gd name="T25" fmla="*/ 0 h 680"/>
              <a:gd name="T26" fmla="*/ 408 w 408"/>
              <a:gd name="T27" fmla="*/ 680 h 68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08" h="680">
                <a:moveTo>
                  <a:pt x="0" y="0"/>
                </a:moveTo>
                <a:cubicBezTo>
                  <a:pt x="45" y="11"/>
                  <a:pt x="91" y="22"/>
                  <a:pt x="136" y="45"/>
                </a:cubicBezTo>
                <a:cubicBezTo>
                  <a:pt x="181" y="68"/>
                  <a:pt x="234" y="106"/>
                  <a:pt x="272" y="136"/>
                </a:cubicBezTo>
                <a:cubicBezTo>
                  <a:pt x="310" y="166"/>
                  <a:pt x="340" y="196"/>
                  <a:pt x="363" y="226"/>
                </a:cubicBezTo>
                <a:cubicBezTo>
                  <a:pt x="386" y="256"/>
                  <a:pt x="408" y="279"/>
                  <a:pt x="408" y="317"/>
                </a:cubicBezTo>
                <a:cubicBezTo>
                  <a:pt x="408" y="355"/>
                  <a:pt x="393" y="408"/>
                  <a:pt x="363" y="453"/>
                </a:cubicBezTo>
                <a:cubicBezTo>
                  <a:pt x="333" y="498"/>
                  <a:pt x="280" y="551"/>
                  <a:pt x="227" y="589"/>
                </a:cubicBezTo>
                <a:cubicBezTo>
                  <a:pt x="174" y="627"/>
                  <a:pt x="109" y="653"/>
                  <a:pt x="45" y="68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3314" name="Object 15"/>
          <p:cNvGraphicFramePr>
            <a:graphicFrameLocks noChangeAspect="1"/>
          </p:cNvGraphicFramePr>
          <p:nvPr/>
        </p:nvGraphicFramePr>
        <p:xfrm>
          <a:off x="1474788" y="2492375"/>
          <a:ext cx="488950" cy="544513"/>
        </p:xfrm>
        <a:graphic>
          <a:graphicData uri="http://schemas.openxmlformats.org/presentationml/2006/ole">
            <p:oleObj spid="_x0000_s13314" name="数式" r:id="rId4" imgW="190440" imgH="215640" progId="Equation.3">
              <p:embed/>
            </p:oleObj>
          </a:graphicData>
        </a:graphic>
      </p:graphicFrame>
      <p:sp>
        <p:nvSpPr>
          <p:cNvPr id="13329" name="Freeform 23"/>
          <p:cNvSpPr>
            <a:spLocks/>
          </p:cNvSpPr>
          <p:nvPr/>
        </p:nvSpPr>
        <p:spPr bwMode="auto">
          <a:xfrm>
            <a:off x="5795963" y="2060575"/>
            <a:ext cx="455612" cy="2447925"/>
          </a:xfrm>
          <a:custGeom>
            <a:avLst/>
            <a:gdLst>
              <a:gd name="T0" fmla="*/ 0 w 287"/>
              <a:gd name="T1" fmla="*/ 0 h 1542"/>
              <a:gd name="T2" fmla="*/ 2147483647 w 287"/>
              <a:gd name="T3" fmla="*/ 2147483647 h 1542"/>
              <a:gd name="T4" fmla="*/ 2147483647 w 287"/>
              <a:gd name="T5" fmla="*/ 2147483647 h 1542"/>
              <a:gd name="T6" fmla="*/ 2147483647 w 287"/>
              <a:gd name="T7" fmla="*/ 2147483647 h 1542"/>
              <a:gd name="T8" fmla="*/ 2147483647 w 287"/>
              <a:gd name="T9" fmla="*/ 2147483647 h 1542"/>
              <a:gd name="T10" fmla="*/ 2147483647 w 287"/>
              <a:gd name="T11" fmla="*/ 2147483647 h 1542"/>
              <a:gd name="T12" fmla="*/ 2147483647 w 287"/>
              <a:gd name="T13" fmla="*/ 2147483647 h 1542"/>
              <a:gd name="T14" fmla="*/ 2147483647 w 287"/>
              <a:gd name="T15" fmla="*/ 2147483647 h 1542"/>
              <a:gd name="T16" fmla="*/ 2147483647 w 287"/>
              <a:gd name="T17" fmla="*/ 2147483647 h 1542"/>
              <a:gd name="T18" fmla="*/ 2147483647 w 287"/>
              <a:gd name="T19" fmla="*/ 2147483647 h 154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87"/>
              <a:gd name="T31" fmla="*/ 0 h 1542"/>
              <a:gd name="T32" fmla="*/ 287 w 287"/>
              <a:gd name="T33" fmla="*/ 1542 h 154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87" h="1542">
                <a:moveTo>
                  <a:pt x="0" y="0"/>
                </a:moveTo>
                <a:cubicBezTo>
                  <a:pt x="45" y="71"/>
                  <a:pt x="91" y="143"/>
                  <a:pt x="136" y="226"/>
                </a:cubicBezTo>
                <a:cubicBezTo>
                  <a:pt x="181" y="309"/>
                  <a:pt x="257" y="439"/>
                  <a:pt x="272" y="499"/>
                </a:cubicBezTo>
                <a:cubicBezTo>
                  <a:pt x="287" y="559"/>
                  <a:pt x="250" y="552"/>
                  <a:pt x="227" y="589"/>
                </a:cubicBezTo>
                <a:cubicBezTo>
                  <a:pt x="204" y="626"/>
                  <a:pt x="144" y="672"/>
                  <a:pt x="136" y="725"/>
                </a:cubicBezTo>
                <a:cubicBezTo>
                  <a:pt x="128" y="778"/>
                  <a:pt x="158" y="854"/>
                  <a:pt x="181" y="907"/>
                </a:cubicBezTo>
                <a:cubicBezTo>
                  <a:pt x="204" y="960"/>
                  <a:pt x="257" y="1005"/>
                  <a:pt x="272" y="1043"/>
                </a:cubicBezTo>
                <a:cubicBezTo>
                  <a:pt x="287" y="1081"/>
                  <a:pt x="287" y="1089"/>
                  <a:pt x="272" y="1134"/>
                </a:cubicBezTo>
                <a:cubicBezTo>
                  <a:pt x="257" y="1179"/>
                  <a:pt x="219" y="1247"/>
                  <a:pt x="181" y="1315"/>
                </a:cubicBezTo>
                <a:cubicBezTo>
                  <a:pt x="143" y="1383"/>
                  <a:pt x="60" y="1504"/>
                  <a:pt x="45" y="1542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30" name="Freeform 26"/>
          <p:cNvSpPr>
            <a:spLocks/>
          </p:cNvSpPr>
          <p:nvPr/>
        </p:nvSpPr>
        <p:spPr bwMode="auto">
          <a:xfrm>
            <a:off x="5938838" y="1987550"/>
            <a:ext cx="1368425" cy="2592388"/>
          </a:xfrm>
          <a:custGeom>
            <a:avLst/>
            <a:gdLst>
              <a:gd name="T0" fmla="*/ 0 w 862"/>
              <a:gd name="T1" fmla="*/ 0 h 1633"/>
              <a:gd name="T2" fmla="*/ 2147483647 w 862"/>
              <a:gd name="T3" fmla="*/ 2147483647 h 1633"/>
              <a:gd name="T4" fmla="*/ 2147483647 w 862"/>
              <a:gd name="T5" fmla="*/ 2147483647 h 1633"/>
              <a:gd name="T6" fmla="*/ 2147483647 w 862"/>
              <a:gd name="T7" fmla="*/ 2147483647 h 1633"/>
              <a:gd name="T8" fmla="*/ 2147483647 w 862"/>
              <a:gd name="T9" fmla="*/ 2147483647 h 1633"/>
              <a:gd name="T10" fmla="*/ 2147483647 w 862"/>
              <a:gd name="T11" fmla="*/ 2147483647 h 1633"/>
              <a:gd name="T12" fmla="*/ 2147483647 w 862"/>
              <a:gd name="T13" fmla="*/ 2147483647 h 1633"/>
              <a:gd name="T14" fmla="*/ 2147483647 w 862"/>
              <a:gd name="T15" fmla="*/ 2147483647 h 1633"/>
              <a:gd name="T16" fmla="*/ 2147483647 w 862"/>
              <a:gd name="T17" fmla="*/ 2147483647 h 1633"/>
              <a:gd name="T18" fmla="*/ 2147483647 w 862"/>
              <a:gd name="T19" fmla="*/ 2147483647 h 1633"/>
              <a:gd name="T20" fmla="*/ 2147483647 w 862"/>
              <a:gd name="T21" fmla="*/ 2147483647 h 16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862"/>
              <a:gd name="T34" fmla="*/ 0 h 1633"/>
              <a:gd name="T35" fmla="*/ 862 w 862"/>
              <a:gd name="T36" fmla="*/ 1633 h 1633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862" h="1633">
                <a:moveTo>
                  <a:pt x="0" y="0"/>
                </a:moveTo>
                <a:cubicBezTo>
                  <a:pt x="87" y="144"/>
                  <a:pt x="174" y="288"/>
                  <a:pt x="227" y="363"/>
                </a:cubicBezTo>
                <a:cubicBezTo>
                  <a:pt x="280" y="438"/>
                  <a:pt x="265" y="439"/>
                  <a:pt x="318" y="454"/>
                </a:cubicBezTo>
                <a:cubicBezTo>
                  <a:pt x="371" y="469"/>
                  <a:pt x="484" y="446"/>
                  <a:pt x="545" y="454"/>
                </a:cubicBezTo>
                <a:cubicBezTo>
                  <a:pt x="606" y="462"/>
                  <a:pt x="636" y="469"/>
                  <a:pt x="681" y="499"/>
                </a:cubicBezTo>
                <a:cubicBezTo>
                  <a:pt x="726" y="529"/>
                  <a:pt x="787" y="582"/>
                  <a:pt x="817" y="635"/>
                </a:cubicBezTo>
                <a:cubicBezTo>
                  <a:pt x="847" y="688"/>
                  <a:pt x="862" y="749"/>
                  <a:pt x="862" y="817"/>
                </a:cubicBezTo>
                <a:cubicBezTo>
                  <a:pt x="862" y="885"/>
                  <a:pt x="855" y="984"/>
                  <a:pt x="817" y="1044"/>
                </a:cubicBezTo>
                <a:cubicBezTo>
                  <a:pt x="779" y="1104"/>
                  <a:pt x="712" y="1150"/>
                  <a:pt x="636" y="1180"/>
                </a:cubicBezTo>
                <a:cubicBezTo>
                  <a:pt x="560" y="1210"/>
                  <a:pt x="461" y="1149"/>
                  <a:pt x="363" y="1225"/>
                </a:cubicBezTo>
                <a:cubicBezTo>
                  <a:pt x="265" y="1301"/>
                  <a:pt x="155" y="1467"/>
                  <a:pt x="46" y="1633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3315" name="Object 30"/>
          <p:cNvGraphicFramePr>
            <a:graphicFrameLocks noChangeAspect="1"/>
          </p:cNvGraphicFramePr>
          <p:nvPr/>
        </p:nvGraphicFramePr>
        <p:xfrm>
          <a:off x="5651500" y="2347913"/>
          <a:ext cx="488950" cy="544512"/>
        </p:xfrm>
        <a:graphic>
          <a:graphicData uri="http://schemas.openxmlformats.org/presentationml/2006/ole">
            <p:oleObj spid="_x0000_s13315" name="数式" r:id="rId5" imgW="190440" imgH="215640" progId="Equation.3">
              <p:embed/>
            </p:oleObj>
          </a:graphicData>
        </a:graphic>
      </p:graphicFrame>
      <p:graphicFrame>
        <p:nvGraphicFramePr>
          <p:cNvPr id="13316" name="Object 34"/>
          <p:cNvGraphicFramePr>
            <a:graphicFrameLocks noChangeAspect="1"/>
          </p:cNvGraphicFramePr>
          <p:nvPr/>
        </p:nvGraphicFramePr>
        <p:xfrm>
          <a:off x="7019925" y="2276475"/>
          <a:ext cx="488950" cy="544513"/>
        </p:xfrm>
        <a:graphic>
          <a:graphicData uri="http://schemas.openxmlformats.org/presentationml/2006/ole">
            <p:oleObj spid="_x0000_s13316" name="数式" r:id="rId6" imgW="190440" imgH="215640" progId="Equation.3">
              <p:embed/>
            </p:oleObj>
          </a:graphicData>
        </a:graphic>
      </p:graphicFrame>
      <p:graphicFrame>
        <p:nvGraphicFramePr>
          <p:cNvPr id="13317" name="Object 41"/>
          <p:cNvGraphicFramePr>
            <a:graphicFrameLocks noChangeAspect="1"/>
          </p:cNvGraphicFramePr>
          <p:nvPr/>
        </p:nvGraphicFramePr>
        <p:xfrm>
          <a:off x="682625" y="3068638"/>
          <a:ext cx="423863" cy="417512"/>
        </p:xfrm>
        <a:graphic>
          <a:graphicData uri="http://schemas.openxmlformats.org/presentationml/2006/ole">
            <p:oleObj spid="_x0000_s13317" name="数式" r:id="rId7" imgW="164880" imgH="164880" progId="Equation.3">
              <p:embed/>
            </p:oleObj>
          </a:graphicData>
        </a:graphic>
      </p:graphicFrame>
      <p:graphicFrame>
        <p:nvGraphicFramePr>
          <p:cNvPr id="13318" name="Object 45"/>
          <p:cNvGraphicFramePr>
            <a:graphicFrameLocks noChangeAspect="1"/>
          </p:cNvGraphicFramePr>
          <p:nvPr/>
        </p:nvGraphicFramePr>
        <p:xfrm>
          <a:off x="4787900" y="2995613"/>
          <a:ext cx="423863" cy="417512"/>
        </p:xfrm>
        <a:graphic>
          <a:graphicData uri="http://schemas.openxmlformats.org/presentationml/2006/ole">
            <p:oleObj spid="_x0000_s13318" name="数式" r:id="rId8" imgW="164880" imgH="164880" progId="Equation.3">
              <p:embed/>
            </p:oleObj>
          </a:graphicData>
        </a:graphic>
      </p:graphicFrame>
      <p:graphicFrame>
        <p:nvGraphicFramePr>
          <p:cNvPr id="13319" name="Object 52"/>
          <p:cNvGraphicFramePr>
            <a:graphicFrameLocks noChangeAspect="1"/>
          </p:cNvGraphicFramePr>
          <p:nvPr/>
        </p:nvGraphicFramePr>
        <p:xfrm>
          <a:off x="3706813" y="2995613"/>
          <a:ext cx="390525" cy="417512"/>
        </p:xfrm>
        <a:graphic>
          <a:graphicData uri="http://schemas.openxmlformats.org/presentationml/2006/ole">
            <p:oleObj spid="_x0000_s13319" name="数式" r:id="rId9" imgW="152280" imgH="164880" progId="Equation.3">
              <p:embed/>
            </p:oleObj>
          </a:graphicData>
        </a:graphic>
      </p:graphicFrame>
      <p:graphicFrame>
        <p:nvGraphicFramePr>
          <p:cNvPr id="13320" name="Object 56"/>
          <p:cNvGraphicFramePr>
            <a:graphicFrameLocks noChangeAspect="1"/>
          </p:cNvGraphicFramePr>
          <p:nvPr/>
        </p:nvGraphicFramePr>
        <p:xfrm>
          <a:off x="7812088" y="2995613"/>
          <a:ext cx="390525" cy="415925"/>
        </p:xfrm>
        <a:graphic>
          <a:graphicData uri="http://schemas.openxmlformats.org/presentationml/2006/ole">
            <p:oleObj spid="_x0000_s13320" name="数式" r:id="rId10" imgW="152280" imgH="164880" progId="Equation.3">
              <p:embed/>
            </p:oleObj>
          </a:graphicData>
        </a:graphic>
      </p:graphicFrame>
      <p:sp>
        <p:nvSpPr>
          <p:cNvPr id="13331" name="Line 57"/>
          <p:cNvSpPr>
            <a:spLocks noChangeShapeType="1"/>
          </p:cNvSpPr>
          <p:nvPr/>
        </p:nvSpPr>
        <p:spPr bwMode="auto">
          <a:xfrm flipH="1">
            <a:off x="3203575" y="2276475"/>
            <a:ext cx="863600" cy="5762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32" name="Line 58"/>
          <p:cNvSpPr>
            <a:spLocks noChangeShapeType="1"/>
          </p:cNvSpPr>
          <p:nvPr/>
        </p:nvSpPr>
        <p:spPr bwMode="auto">
          <a:xfrm>
            <a:off x="4932363" y="2276475"/>
            <a:ext cx="1006475" cy="86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3321" name="Object 62"/>
          <p:cNvGraphicFramePr>
            <a:graphicFrameLocks noChangeAspect="1"/>
          </p:cNvGraphicFramePr>
          <p:nvPr/>
        </p:nvGraphicFramePr>
        <p:xfrm>
          <a:off x="3563938" y="1844675"/>
          <a:ext cx="2087562" cy="387350"/>
        </p:xfrm>
        <a:graphic>
          <a:graphicData uri="http://schemas.openxmlformats.org/presentationml/2006/ole">
            <p:oleObj spid="_x0000_s13321" name="数式" r:id="rId11" imgW="939600" imgH="177480" progId="Equation.3">
              <p:embed/>
            </p:oleObj>
          </a:graphicData>
        </a:graphic>
      </p:graphicFrame>
      <p:graphicFrame>
        <p:nvGraphicFramePr>
          <p:cNvPr id="13322" name="Object 10"/>
          <p:cNvGraphicFramePr>
            <a:graphicFrameLocks noChangeAspect="1"/>
          </p:cNvGraphicFramePr>
          <p:nvPr/>
        </p:nvGraphicFramePr>
        <p:xfrm>
          <a:off x="2143125" y="5286375"/>
          <a:ext cx="4889500" cy="576263"/>
        </p:xfrm>
        <a:graphic>
          <a:graphicData uri="http://schemas.openxmlformats.org/presentationml/2006/ole">
            <p:oleObj spid="_x0000_s13322" name="数式" r:id="rId12" imgW="190476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476250"/>
            <a:ext cx="8435975" cy="564991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dirty="0" smtClean="0">
                <a:solidFill>
                  <a:schemeClr val="tx2"/>
                </a:solidFill>
              </a:rPr>
              <a:t>(2-2) Resolution of the Puzzle via Entanglement Entropy</a:t>
            </a:r>
          </a:p>
          <a:p>
            <a:pPr>
              <a:buFontTx/>
              <a:buNone/>
            </a:pPr>
            <a:endParaRPr lang="en-US" altLang="ja-JP" sz="2000" u="sng" dirty="0" smtClean="0">
              <a:solidFill>
                <a:srgbClr val="990033"/>
              </a:solidFill>
            </a:endParaRPr>
          </a:p>
          <a:p>
            <a:pPr>
              <a:buFontTx/>
              <a:buNone/>
            </a:pPr>
            <a:r>
              <a:rPr lang="en-US" altLang="ja-JP" sz="2000" dirty="0" smtClean="0">
                <a:solidFill>
                  <a:srgbClr val="990033"/>
                </a:solidFill>
              </a:rPr>
              <a:t>Our Claim:  The non-vanishing entropy appears only after </a:t>
            </a:r>
            <a:r>
              <a:rPr lang="en-US" altLang="ja-JP" sz="2000" dirty="0" err="1" smtClean="0">
                <a:solidFill>
                  <a:srgbClr val="990033"/>
                </a:solidFill>
              </a:rPr>
              <a:t>coase</a:t>
            </a:r>
            <a:r>
              <a:rPr lang="en-US" altLang="ja-JP" sz="2000" dirty="0" smtClean="0">
                <a:solidFill>
                  <a:srgbClr val="990033"/>
                </a:solidFill>
              </a:rPr>
              <a:t>-</a:t>
            </a:r>
          </a:p>
          <a:p>
            <a:pPr>
              <a:buFontTx/>
              <a:buNone/>
            </a:pPr>
            <a:r>
              <a:rPr lang="en-US" altLang="ja-JP" sz="2000" dirty="0" smtClean="0">
                <a:solidFill>
                  <a:srgbClr val="990033"/>
                </a:solidFill>
              </a:rPr>
              <a:t>                     graining.  The von-Neumann entropy itself is vanishing </a:t>
            </a:r>
          </a:p>
          <a:p>
            <a:pPr>
              <a:buFontTx/>
              <a:buNone/>
            </a:pPr>
            <a:r>
              <a:rPr lang="en-US" altLang="ja-JP" sz="2000" dirty="0" smtClean="0">
                <a:solidFill>
                  <a:srgbClr val="990033"/>
                </a:solidFill>
              </a:rPr>
              <a:t>                     even in the presence of black holes in </a:t>
            </a:r>
            <a:r>
              <a:rPr lang="en-US" altLang="ja-JP" sz="2000" dirty="0" err="1" smtClean="0">
                <a:solidFill>
                  <a:srgbClr val="990033"/>
                </a:solidFill>
              </a:rPr>
              <a:t>AdS</a:t>
            </a:r>
            <a:r>
              <a:rPr lang="en-US" altLang="ja-JP" sz="2000" dirty="0" smtClean="0">
                <a:solidFill>
                  <a:srgbClr val="990033"/>
                </a:solidFill>
              </a:rPr>
              <a:t>.</a:t>
            </a:r>
          </a:p>
          <a:p>
            <a:pPr>
              <a:buFontTx/>
              <a:buNone/>
            </a:pPr>
            <a:r>
              <a:rPr lang="en-US" altLang="ja-JP" sz="2000" dirty="0" smtClean="0">
                <a:solidFill>
                  <a:srgbClr val="006600"/>
                </a:solidFill>
              </a:rPr>
              <a:t>               </a:t>
            </a:r>
            <a:endParaRPr lang="en-US" altLang="ja-JP" sz="2000" u="sng" dirty="0" smtClean="0">
              <a:solidFill>
                <a:srgbClr val="990033"/>
              </a:solidFill>
            </a:endParaRPr>
          </a:p>
          <a:p>
            <a:pPr>
              <a:buFontTx/>
              <a:buNone/>
            </a:pPr>
            <a:r>
              <a:rPr lang="en-US" altLang="ja-JP" sz="2000" dirty="0" smtClean="0">
                <a:solidFill>
                  <a:srgbClr val="002060"/>
                </a:solidFill>
              </a:rPr>
              <a:t>First, notice that the (thermal) entropy for the total system can be found </a:t>
            </a:r>
          </a:p>
          <a:p>
            <a:pPr>
              <a:buFontTx/>
              <a:buNone/>
            </a:pPr>
            <a:r>
              <a:rPr lang="en-US" altLang="ja-JP" sz="2000" dirty="0" smtClean="0">
                <a:solidFill>
                  <a:srgbClr val="002060"/>
                </a:solidFill>
              </a:rPr>
              <a:t>from the entanglement entropy via the formula</a:t>
            </a:r>
          </a:p>
          <a:p>
            <a:pPr>
              <a:buFontTx/>
              <a:buNone/>
            </a:pPr>
            <a:endParaRPr lang="en-US" altLang="ja-JP" sz="2000" dirty="0" smtClean="0">
              <a:solidFill>
                <a:srgbClr val="002060"/>
              </a:solidFill>
            </a:endParaRPr>
          </a:p>
          <a:p>
            <a:pPr>
              <a:buFontTx/>
              <a:buNone/>
            </a:pPr>
            <a:endParaRPr lang="en-US" altLang="ja-JP" sz="2000" dirty="0" smtClean="0">
              <a:solidFill>
                <a:srgbClr val="002060"/>
              </a:solidFill>
            </a:endParaRPr>
          </a:p>
          <a:p>
            <a:pPr>
              <a:buFontTx/>
              <a:buNone/>
            </a:pPr>
            <a:endParaRPr lang="en-US" altLang="ja-JP" sz="2000" dirty="0" smtClean="0">
              <a:solidFill>
                <a:srgbClr val="002060"/>
              </a:solidFill>
            </a:endParaRPr>
          </a:p>
          <a:p>
            <a:pPr>
              <a:buFontTx/>
              <a:buNone/>
            </a:pPr>
            <a:r>
              <a:rPr lang="en-US" altLang="ja-JP" sz="2000" dirty="0" smtClean="0">
                <a:solidFill>
                  <a:srgbClr val="002060"/>
                </a:solidFill>
              </a:rPr>
              <a:t>This is indeed vanishing if we assume the pure state relation </a:t>
            </a:r>
            <a:r>
              <a:rPr lang="en-US" altLang="ja-JP" sz="2000" dirty="0" smtClean="0">
                <a:solidFill>
                  <a:srgbClr val="990033"/>
                </a:solidFill>
              </a:rPr>
              <a:t>S</a:t>
            </a:r>
            <a:r>
              <a:rPr lang="en-US" altLang="ja-JP" sz="1600" dirty="0" smtClean="0">
                <a:solidFill>
                  <a:srgbClr val="990033"/>
                </a:solidFill>
              </a:rPr>
              <a:t>A</a:t>
            </a:r>
            <a:r>
              <a:rPr lang="en-US" altLang="ja-JP" sz="2000" dirty="0" smtClean="0">
                <a:solidFill>
                  <a:srgbClr val="990033"/>
                </a:solidFill>
              </a:rPr>
              <a:t>=S</a:t>
            </a:r>
            <a:r>
              <a:rPr lang="en-US" altLang="ja-JP" sz="1600" dirty="0" smtClean="0">
                <a:solidFill>
                  <a:srgbClr val="990033"/>
                </a:solidFill>
              </a:rPr>
              <a:t>B</a:t>
            </a:r>
            <a:r>
              <a:rPr lang="en-US" altLang="ja-JP" sz="2000" dirty="0" smtClean="0">
                <a:solidFill>
                  <a:srgbClr val="002060"/>
                </a:solidFill>
              </a:rPr>
              <a:t>. </a:t>
            </a:r>
          </a:p>
          <a:p>
            <a:pPr>
              <a:buFontTx/>
              <a:buNone/>
            </a:pPr>
            <a:endParaRPr lang="en-US" altLang="ja-JP" sz="2000" dirty="0" smtClean="0">
              <a:solidFill>
                <a:srgbClr val="002060"/>
              </a:solidFill>
            </a:endParaRPr>
          </a:p>
          <a:p>
            <a:pPr>
              <a:buFontTx/>
              <a:buNone/>
            </a:pPr>
            <a:endParaRPr lang="en-US" altLang="ja-JP" sz="2000" dirty="0" smtClean="0">
              <a:solidFill>
                <a:srgbClr val="002060"/>
              </a:solidFill>
            </a:endParaRPr>
          </a:p>
          <a:p>
            <a:pPr>
              <a:buFontTx/>
              <a:buNone/>
            </a:pPr>
            <a:endParaRPr lang="en-US" altLang="ja-JP" sz="2000" dirty="0" smtClean="0">
              <a:solidFill>
                <a:srgbClr val="002060"/>
              </a:solidFill>
            </a:endParaRPr>
          </a:p>
          <a:p>
            <a:pPr>
              <a:buFontTx/>
              <a:buNone/>
            </a:pPr>
            <a:endParaRPr lang="en-US" altLang="ja-JP" sz="2000" dirty="0" smtClean="0">
              <a:solidFill>
                <a:srgbClr val="002060"/>
              </a:solidFill>
            </a:endParaRPr>
          </a:p>
          <a:p>
            <a:pPr>
              <a:buFontTx/>
              <a:buNone/>
            </a:pPr>
            <a:endParaRPr lang="en-US" altLang="ja-JP" sz="2000" dirty="0" smtClean="0">
              <a:solidFill>
                <a:srgbClr val="002060"/>
              </a:solidFill>
            </a:endParaRPr>
          </a:p>
          <a:p>
            <a:pPr>
              <a:buFontTx/>
              <a:buNone/>
            </a:pPr>
            <a:endParaRPr lang="en-US" altLang="ja-JP" sz="2000" dirty="0" smtClean="0">
              <a:solidFill>
                <a:srgbClr val="002060"/>
              </a:solidFill>
            </a:endParaRPr>
          </a:p>
          <a:p>
            <a:pPr>
              <a:buFontTx/>
              <a:buNone/>
            </a:pPr>
            <a:r>
              <a:rPr lang="en-US" altLang="ja-JP" sz="2000" dirty="0" smtClean="0">
                <a:solidFill>
                  <a:srgbClr val="002060"/>
                </a:solidFill>
              </a:rPr>
              <a:t> </a:t>
            </a:r>
            <a:endParaRPr lang="ja-JP" altLang="en-US" sz="2000" dirty="0" smtClean="0">
              <a:solidFill>
                <a:srgbClr val="002060"/>
              </a:solidFill>
            </a:endParaRPr>
          </a:p>
        </p:txBody>
      </p:sp>
      <p:graphicFrame>
        <p:nvGraphicFramePr>
          <p:cNvPr id="14338" name="Object 7"/>
          <p:cNvGraphicFramePr>
            <a:graphicFrameLocks noChangeAspect="1"/>
          </p:cNvGraphicFramePr>
          <p:nvPr/>
        </p:nvGraphicFramePr>
        <p:xfrm>
          <a:off x="2987675" y="3573463"/>
          <a:ext cx="2500313" cy="620712"/>
        </p:xfrm>
        <a:graphic>
          <a:graphicData uri="http://schemas.openxmlformats.org/presentationml/2006/ole">
            <p:oleObj spid="_x0000_s14338" name="Equation" r:id="rId4" imgW="1218960" imgH="291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2" name="Content Placeholder 2"/>
          <p:cNvSpPr>
            <a:spLocks noGrp="1"/>
          </p:cNvSpPr>
          <p:nvPr>
            <p:ph idx="1"/>
          </p:nvPr>
        </p:nvSpPr>
        <p:spPr>
          <a:xfrm>
            <a:off x="468313" y="476250"/>
            <a:ext cx="8229600" cy="273685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000" smtClean="0">
                <a:solidFill>
                  <a:srgbClr val="002060"/>
                </a:solidFill>
              </a:rPr>
              <a:t>Indeed, we can holographically show this as follows:</a:t>
            </a:r>
          </a:p>
          <a:p>
            <a:pPr>
              <a:buFontTx/>
              <a:buNone/>
            </a:pPr>
            <a:endParaRPr lang="en-US" altLang="ja-JP" sz="2000" smtClean="0">
              <a:solidFill>
                <a:srgbClr val="002060"/>
              </a:solidFill>
            </a:endParaRPr>
          </a:p>
          <a:p>
            <a:pPr>
              <a:buFontTx/>
              <a:buNone/>
            </a:pPr>
            <a:endParaRPr lang="en-US" altLang="ja-JP" sz="2000" smtClean="0">
              <a:solidFill>
                <a:srgbClr val="002060"/>
              </a:solidFill>
            </a:endParaRPr>
          </a:p>
          <a:p>
            <a:pPr>
              <a:buFontTx/>
              <a:buNone/>
            </a:pPr>
            <a:endParaRPr lang="en-US" altLang="ja-JP" sz="2000" smtClean="0">
              <a:solidFill>
                <a:srgbClr val="002060"/>
              </a:solidFill>
            </a:endParaRPr>
          </a:p>
          <a:p>
            <a:pPr>
              <a:buFontTx/>
              <a:buNone/>
            </a:pPr>
            <a:endParaRPr lang="en-US" altLang="ja-JP" sz="2000" smtClean="0">
              <a:solidFill>
                <a:srgbClr val="002060"/>
              </a:solidFill>
            </a:endParaRPr>
          </a:p>
          <a:p>
            <a:pPr>
              <a:buFontTx/>
              <a:buNone/>
            </a:pPr>
            <a:endParaRPr lang="en-US" altLang="ja-JP" sz="2000" smtClean="0">
              <a:solidFill>
                <a:srgbClr val="002060"/>
              </a:solidFill>
            </a:endParaRPr>
          </a:p>
          <a:p>
            <a:pPr>
              <a:buFontTx/>
              <a:buNone/>
            </a:pPr>
            <a:r>
              <a:rPr lang="en-US" altLang="ja-JP" sz="2000" smtClean="0">
                <a:solidFill>
                  <a:srgbClr val="002060"/>
                </a:solidFill>
              </a:rPr>
              <a:t>                                                                           </a:t>
            </a:r>
            <a:r>
              <a:rPr lang="en-US" altLang="ja-JP" sz="1600" smtClean="0">
                <a:solidFill>
                  <a:srgbClr val="D09E00"/>
                </a:solidFill>
              </a:rPr>
              <a:t>[Hubeny-Rangamani-TT 07’]</a:t>
            </a:r>
          </a:p>
          <a:p>
            <a:pPr>
              <a:buFontTx/>
              <a:buNone/>
            </a:pPr>
            <a:endParaRPr lang="en-US" altLang="ja-JP" sz="2000" smtClean="0">
              <a:solidFill>
                <a:srgbClr val="002060"/>
              </a:solidFill>
            </a:endParaRPr>
          </a:p>
          <a:p>
            <a:pPr>
              <a:buFontTx/>
              <a:buNone/>
            </a:pPr>
            <a:endParaRPr lang="ja-JP" altLang="en-US" sz="2000" smtClean="0">
              <a:solidFill>
                <a:srgbClr val="002060"/>
              </a:solidFill>
            </a:endParaRPr>
          </a:p>
        </p:txBody>
      </p:sp>
      <p:sp>
        <p:nvSpPr>
          <p:cNvPr id="15373" name="AutoShape 4"/>
          <p:cNvSpPr>
            <a:spLocks noChangeArrowheads="1"/>
          </p:cNvSpPr>
          <p:nvPr/>
        </p:nvSpPr>
        <p:spPr bwMode="auto">
          <a:xfrm>
            <a:off x="1258888" y="1196975"/>
            <a:ext cx="1800225" cy="4248150"/>
          </a:xfrm>
          <a:prstGeom prst="can">
            <a:avLst>
              <a:gd name="adj" fmla="val 57859"/>
            </a:avLst>
          </a:prstGeom>
          <a:solidFill>
            <a:schemeClr val="accent1">
              <a:alpha val="52156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altLang="ja-JP" sz="2400">
                <a:solidFill>
                  <a:srgbClr val="FF0000"/>
                </a:solidFill>
              </a:rPr>
              <a:t>A</a:t>
            </a:r>
            <a:endParaRPr lang="ja-JP" altLang="en-US" sz="2400">
              <a:solidFill>
                <a:srgbClr val="FF0000"/>
              </a:solidFill>
            </a:endParaRPr>
          </a:p>
          <a:p>
            <a:endParaRPr lang="ja-JP" altLang="en-US" sz="2400">
              <a:solidFill>
                <a:srgbClr val="FF0000"/>
              </a:solidFill>
            </a:endParaRPr>
          </a:p>
        </p:txBody>
      </p:sp>
      <p:graphicFrame>
        <p:nvGraphicFramePr>
          <p:cNvPr id="15362" name="Object 5"/>
          <p:cNvGraphicFramePr>
            <a:graphicFrameLocks noChangeAspect="1"/>
          </p:cNvGraphicFramePr>
          <p:nvPr/>
        </p:nvGraphicFramePr>
        <p:xfrm>
          <a:off x="1042988" y="5589588"/>
          <a:ext cx="2455862" cy="779462"/>
        </p:xfrm>
        <a:graphic>
          <a:graphicData uri="http://schemas.openxmlformats.org/presentationml/2006/ole">
            <p:oleObj spid="_x0000_s15362" name="数式" r:id="rId4" imgW="1358640" imgH="431640" progId="Equation.3">
              <p:embed/>
            </p:oleObj>
          </a:graphicData>
        </a:graphic>
      </p:graphicFrame>
      <p:sp>
        <p:nvSpPr>
          <p:cNvPr id="15374" name="Line 9"/>
          <p:cNvSpPr>
            <a:spLocks noChangeShapeType="1"/>
          </p:cNvSpPr>
          <p:nvPr/>
        </p:nvSpPr>
        <p:spPr bwMode="auto">
          <a:xfrm flipV="1">
            <a:off x="827088" y="2349500"/>
            <a:ext cx="0" cy="1679575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375" name="テキスト ボックス 7"/>
          <p:cNvSpPr txBox="1">
            <a:spLocks noChangeArrowheads="1"/>
          </p:cNvSpPr>
          <p:nvPr/>
        </p:nvSpPr>
        <p:spPr bwMode="auto">
          <a:xfrm>
            <a:off x="323850" y="1844675"/>
            <a:ext cx="857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>
                <a:solidFill>
                  <a:srgbClr val="006600"/>
                </a:solidFill>
              </a:rPr>
              <a:t>Time</a:t>
            </a:r>
            <a:endParaRPr lang="ja-JP" altLang="en-US" sz="2400">
              <a:solidFill>
                <a:srgbClr val="006600"/>
              </a:solidFill>
            </a:endParaRPr>
          </a:p>
        </p:txBody>
      </p:sp>
      <p:sp>
        <p:nvSpPr>
          <p:cNvPr id="9" name="円/楕円 8"/>
          <p:cNvSpPr/>
          <p:nvPr/>
        </p:nvSpPr>
        <p:spPr>
          <a:xfrm>
            <a:off x="1619250" y="1412875"/>
            <a:ext cx="1008063" cy="647700"/>
          </a:xfrm>
          <a:prstGeom prst="ellipse">
            <a:avLst/>
          </a:prstGeom>
          <a:noFill/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フリーフォーム 10"/>
          <p:cNvSpPr/>
          <p:nvPr/>
        </p:nvSpPr>
        <p:spPr>
          <a:xfrm>
            <a:off x="1606550" y="1700213"/>
            <a:ext cx="1012825" cy="2520950"/>
          </a:xfrm>
          <a:custGeom>
            <a:avLst/>
            <a:gdLst>
              <a:gd name="connsiteX0" fmla="*/ 2930 w 1014046"/>
              <a:gd name="connsiteY0" fmla="*/ 0 h 1623647"/>
              <a:gd name="connsiteX1" fmla="*/ 11723 w 1014046"/>
              <a:gd name="connsiteY1" fmla="*/ 483577 h 1623647"/>
              <a:gd name="connsiteX2" fmla="*/ 73269 w 1014046"/>
              <a:gd name="connsiteY2" fmla="*/ 1081454 h 1623647"/>
              <a:gd name="connsiteX3" fmla="*/ 328246 w 1014046"/>
              <a:gd name="connsiteY3" fmla="*/ 1485900 h 1623647"/>
              <a:gd name="connsiteX4" fmla="*/ 556846 w 1014046"/>
              <a:gd name="connsiteY4" fmla="*/ 1608993 h 1623647"/>
              <a:gd name="connsiteX5" fmla="*/ 838200 w 1014046"/>
              <a:gd name="connsiteY5" fmla="*/ 1397977 h 1623647"/>
              <a:gd name="connsiteX6" fmla="*/ 934915 w 1014046"/>
              <a:gd name="connsiteY6" fmla="*/ 1151793 h 1623647"/>
              <a:gd name="connsiteX7" fmla="*/ 978876 w 1014046"/>
              <a:gd name="connsiteY7" fmla="*/ 888023 h 1623647"/>
              <a:gd name="connsiteX8" fmla="*/ 1014046 w 1014046"/>
              <a:gd name="connsiteY8" fmla="*/ 35170 h 1623647"/>
              <a:gd name="connsiteX9" fmla="*/ 1014046 w 1014046"/>
              <a:gd name="connsiteY9" fmla="*/ 35170 h 1623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14046" h="1623647">
                <a:moveTo>
                  <a:pt x="2930" y="0"/>
                </a:moveTo>
                <a:cubicBezTo>
                  <a:pt x="1465" y="151667"/>
                  <a:pt x="0" y="303335"/>
                  <a:pt x="11723" y="483577"/>
                </a:cubicBezTo>
                <a:cubicBezTo>
                  <a:pt x="23446" y="663819"/>
                  <a:pt x="20515" y="914400"/>
                  <a:pt x="73269" y="1081454"/>
                </a:cubicBezTo>
                <a:cubicBezTo>
                  <a:pt x="126023" y="1248508"/>
                  <a:pt x="247650" y="1397977"/>
                  <a:pt x="328246" y="1485900"/>
                </a:cubicBezTo>
                <a:cubicBezTo>
                  <a:pt x="408842" y="1573823"/>
                  <a:pt x="471854" y="1623647"/>
                  <a:pt x="556846" y="1608993"/>
                </a:cubicBezTo>
                <a:cubicBezTo>
                  <a:pt x="641838" y="1594339"/>
                  <a:pt x="775189" y="1474177"/>
                  <a:pt x="838200" y="1397977"/>
                </a:cubicBezTo>
                <a:cubicBezTo>
                  <a:pt x="901211" y="1321777"/>
                  <a:pt x="911469" y="1236785"/>
                  <a:pt x="934915" y="1151793"/>
                </a:cubicBezTo>
                <a:cubicBezTo>
                  <a:pt x="958361" y="1066801"/>
                  <a:pt x="965687" y="1074127"/>
                  <a:pt x="978876" y="888023"/>
                </a:cubicBezTo>
                <a:cubicBezTo>
                  <a:pt x="992065" y="701919"/>
                  <a:pt x="1014046" y="35170"/>
                  <a:pt x="1014046" y="35170"/>
                </a:cubicBezTo>
                <a:lnTo>
                  <a:pt x="1014046" y="35170"/>
                </a:lnTo>
              </a:path>
            </a:pathLst>
          </a:custGeom>
          <a:solidFill>
            <a:srgbClr val="FF6600">
              <a:alpha val="12000"/>
            </a:srgbClr>
          </a:solidFill>
          <a:ln w="381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フリーフォーム 11"/>
          <p:cNvSpPr/>
          <p:nvPr/>
        </p:nvSpPr>
        <p:spPr>
          <a:xfrm>
            <a:off x="1619250" y="1412875"/>
            <a:ext cx="1008063" cy="360363"/>
          </a:xfrm>
          <a:custGeom>
            <a:avLst/>
            <a:gdLst>
              <a:gd name="connsiteX0" fmla="*/ 0 w 996461"/>
              <a:gd name="connsiteY0" fmla="*/ 312126 h 382464"/>
              <a:gd name="connsiteX1" fmla="*/ 123092 w 996461"/>
              <a:gd name="connsiteY1" fmla="*/ 118695 h 382464"/>
              <a:gd name="connsiteX2" fmla="*/ 378069 w 996461"/>
              <a:gd name="connsiteY2" fmla="*/ 30772 h 382464"/>
              <a:gd name="connsiteX3" fmla="*/ 571500 w 996461"/>
              <a:gd name="connsiteY3" fmla="*/ 13188 h 382464"/>
              <a:gd name="connsiteX4" fmla="*/ 870438 w 996461"/>
              <a:gd name="connsiteY4" fmla="*/ 109903 h 382464"/>
              <a:gd name="connsiteX5" fmla="*/ 975946 w 996461"/>
              <a:gd name="connsiteY5" fmla="*/ 224203 h 382464"/>
              <a:gd name="connsiteX6" fmla="*/ 993530 w 996461"/>
              <a:gd name="connsiteY6" fmla="*/ 338503 h 382464"/>
              <a:gd name="connsiteX7" fmla="*/ 993530 w 996461"/>
              <a:gd name="connsiteY7" fmla="*/ 382464 h 382464"/>
              <a:gd name="connsiteX0" fmla="*/ 0 w 994574"/>
              <a:gd name="connsiteY0" fmla="*/ 369133 h 382464"/>
              <a:gd name="connsiteX1" fmla="*/ 121205 w 994574"/>
              <a:gd name="connsiteY1" fmla="*/ 118695 h 382464"/>
              <a:gd name="connsiteX2" fmla="*/ 376182 w 994574"/>
              <a:gd name="connsiteY2" fmla="*/ 30772 h 382464"/>
              <a:gd name="connsiteX3" fmla="*/ 569613 w 994574"/>
              <a:gd name="connsiteY3" fmla="*/ 13188 h 382464"/>
              <a:gd name="connsiteX4" fmla="*/ 868551 w 994574"/>
              <a:gd name="connsiteY4" fmla="*/ 109903 h 382464"/>
              <a:gd name="connsiteX5" fmla="*/ 974059 w 994574"/>
              <a:gd name="connsiteY5" fmla="*/ 224203 h 382464"/>
              <a:gd name="connsiteX6" fmla="*/ 991643 w 994574"/>
              <a:gd name="connsiteY6" fmla="*/ 338503 h 382464"/>
              <a:gd name="connsiteX7" fmla="*/ 991643 w 994574"/>
              <a:gd name="connsiteY7" fmla="*/ 382464 h 382464"/>
              <a:gd name="connsiteX0" fmla="*/ 0 w 1008111"/>
              <a:gd name="connsiteY0" fmla="*/ 369133 h 369133"/>
              <a:gd name="connsiteX1" fmla="*/ 121205 w 1008111"/>
              <a:gd name="connsiteY1" fmla="*/ 118695 h 369133"/>
              <a:gd name="connsiteX2" fmla="*/ 376182 w 1008111"/>
              <a:gd name="connsiteY2" fmla="*/ 30772 h 369133"/>
              <a:gd name="connsiteX3" fmla="*/ 569613 w 1008111"/>
              <a:gd name="connsiteY3" fmla="*/ 13188 h 369133"/>
              <a:gd name="connsiteX4" fmla="*/ 868551 w 1008111"/>
              <a:gd name="connsiteY4" fmla="*/ 109903 h 369133"/>
              <a:gd name="connsiteX5" fmla="*/ 974059 w 1008111"/>
              <a:gd name="connsiteY5" fmla="*/ 224203 h 369133"/>
              <a:gd name="connsiteX6" fmla="*/ 991643 w 1008111"/>
              <a:gd name="connsiteY6" fmla="*/ 338503 h 369133"/>
              <a:gd name="connsiteX7" fmla="*/ 1008111 w 1008111"/>
              <a:gd name="connsiteY7" fmla="*/ 369133 h 369133"/>
              <a:gd name="connsiteX0" fmla="*/ 0 w 1008111"/>
              <a:gd name="connsiteY0" fmla="*/ 369133 h 461416"/>
              <a:gd name="connsiteX1" fmla="*/ 121205 w 1008111"/>
              <a:gd name="connsiteY1" fmla="*/ 118695 h 461416"/>
              <a:gd name="connsiteX2" fmla="*/ 376182 w 1008111"/>
              <a:gd name="connsiteY2" fmla="*/ 30772 h 461416"/>
              <a:gd name="connsiteX3" fmla="*/ 569613 w 1008111"/>
              <a:gd name="connsiteY3" fmla="*/ 13188 h 461416"/>
              <a:gd name="connsiteX4" fmla="*/ 868551 w 1008111"/>
              <a:gd name="connsiteY4" fmla="*/ 109903 h 461416"/>
              <a:gd name="connsiteX5" fmla="*/ 974059 w 1008111"/>
              <a:gd name="connsiteY5" fmla="*/ 224203 h 461416"/>
              <a:gd name="connsiteX6" fmla="*/ 991643 w 1008111"/>
              <a:gd name="connsiteY6" fmla="*/ 338503 h 461416"/>
              <a:gd name="connsiteX7" fmla="*/ 1008111 w 1008111"/>
              <a:gd name="connsiteY7" fmla="*/ 461416 h 461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8111" h="461416">
                <a:moveTo>
                  <a:pt x="0" y="369133"/>
                </a:moveTo>
                <a:cubicBezTo>
                  <a:pt x="30040" y="295863"/>
                  <a:pt x="58508" y="175088"/>
                  <a:pt x="121205" y="118695"/>
                </a:cubicBezTo>
                <a:cubicBezTo>
                  <a:pt x="183902" y="62302"/>
                  <a:pt x="301447" y="48357"/>
                  <a:pt x="376182" y="30772"/>
                </a:cubicBezTo>
                <a:cubicBezTo>
                  <a:pt x="450917" y="13188"/>
                  <a:pt x="487552" y="0"/>
                  <a:pt x="569613" y="13188"/>
                </a:cubicBezTo>
                <a:cubicBezTo>
                  <a:pt x="651674" y="26376"/>
                  <a:pt x="801143" y="74734"/>
                  <a:pt x="868551" y="109903"/>
                </a:cubicBezTo>
                <a:cubicBezTo>
                  <a:pt x="935959" y="145072"/>
                  <a:pt x="953544" y="186103"/>
                  <a:pt x="974059" y="224203"/>
                </a:cubicBezTo>
                <a:cubicBezTo>
                  <a:pt x="994574" y="262303"/>
                  <a:pt x="985968" y="298968"/>
                  <a:pt x="991643" y="338503"/>
                </a:cubicBezTo>
                <a:cubicBezTo>
                  <a:pt x="997318" y="378038"/>
                  <a:pt x="991992" y="423316"/>
                  <a:pt x="1008111" y="461416"/>
                </a:cubicBezTo>
              </a:path>
            </a:pathLst>
          </a:custGeom>
          <a:solidFill>
            <a:srgbClr val="FF6600">
              <a:alpha val="13000"/>
            </a:srgb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graphicFrame>
        <p:nvGraphicFramePr>
          <p:cNvPr id="15363" name="Object 7"/>
          <p:cNvGraphicFramePr>
            <a:graphicFrameLocks noChangeAspect="1"/>
          </p:cNvGraphicFramePr>
          <p:nvPr/>
        </p:nvGraphicFramePr>
        <p:xfrm>
          <a:off x="3563938" y="981075"/>
          <a:ext cx="4995862" cy="1625600"/>
        </p:xfrm>
        <a:graphic>
          <a:graphicData uri="http://schemas.openxmlformats.org/presentationml/2006/ole">
            <p:oleObj spid="_x0000_s15363" name="数式" r:id="rId5" imgW="2603160" imgH="952200" progId="Equation.3">
              <p:embed/>
            </p:oleObj>
          </a:graphicData>
        </a:graphic>
      </p:graphicFrame>
      <p:sp>
        <p:nvSpPr>
          <p:cNvPr id="14" name="円/楕円 13"/>
          <p:cNvSpPr/>
          <p:nvPr/>
        </p:nvSpPr>
        <p:spPr>
          <a:xfrm>
            <a:off x="1258888" y="2420938"/>
            <a:ext cx="1800225" cy="1008062"/>
          </a:xfrm>
          <a:prstGeom prst="ellipse">
            <a:avLst/>
          </a:prstGeom>
          <a:solidFill>
            <a:srgbClr val="006600">
              <a:alpha val="1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5" name="フリーフォーム 14"/>
          <p:cNvSpPr/>
          <p:nvPr/>
        </p:nvSpPr>
        <p:spPr>
          <a:xfrm>
            <a:off x="1354138" y="3027363"/>
            <a:ext cx="1450975" cy="260350"/>
          </a:xfrm>
          <a:custGeom>
            <a:avLst/>
            <a:gdLst>
              <a:gd name="connsiteX0" fmla="*/ 0 w 1450731"/>
              <a:gd name="connsiteY0" fmla="*/ 131884 h 263769"/>
              <a:gd name="connsiteX1" fmla="*/ 422031 w 1450731"/>
              <a:gd name="connsiteY1" fmla="*/ 17584 h 263769"/>
              <a:gd name="connsiteX2" fmla="*/ 492370 w 1450731"/>
              <a:gd name="connsiteY2" fmla="*/ 26377 h 263769"/>
              <a:gd name="connsiteX3" fmla="*/ 782516 w 1450731"/>
              <a:gd name="connsiteY3" fmla="*/ 96715 h 263769"/>
              <a:gd name="connsiteX4" fmla="*/ 1081454 w 1450731"/>
              <a:gd name="connsiteY4" fmla="*/ 35169 h 263769"/>
              <a:gd name="connsiteX5" fmla="*/ 1195754 w 1450731"/>
              <a:gd name="connsiteY5" fmla="*/ 79131 h 263769"/>
              <a:gd name="connsiteX6" fmla="*/ 1450731 w 1450731"/>
              <a:gd name="connsiteY6" fmla="*/ 263769 h 263769"/>
              <a:gd name="connsiteX0" fmla="*/ 0 w 1450731"/>
              <a:gd name="connsiteY0" fmla="*/ 128880 h 260765"/>
              <a:gd name="connsiteX1" fmla="*/ 422031 w 1450731"/>
              <a:gd name="connsiteY1" fmla="*/ 14580 h 260765"/>
              <a:gd name="connsiteX2" fmla="*/ 553689 w 1450731"/>
              <a:gd name="connsiteY2" fmla="*/ 41402 h 260765"/>
              <a:gd name="connsiteX3" fmla="*/ 782516 w 1450731"/>
              <a:gd name="connsiteY3" fmla="*/ 93711 h 260765"/>
              <a:gd name="connsiteX4" fmla="*/ 1081454 w 1450731"/>
              <a:gd name="connsiteY4" fmla="*/ 32165 h 260765"/>
              <a:gd name="connsiteX5" fmla="*/ 1195754 w 1450731"/>
              <a:gd name="connsiteY5" fmla="*/ 76127 h 260765"/>
              <a:gd name="connsiteX6" fmla="*/ 1450731 w 1450731"/>
              <a:gd name="connsiteY6" fmla="*/ 260765 h 260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50731" h="260765">
                <a:moveTo>
                  <a:pt x="0" y="128880"/>
                </a:moveTo>
                <a:cubicBezTo>
                  <a:pt x="169984" y="80522"/>
                  <a:pt x="329750" y="29160"/>
                  <a:pt x="422031" y="14580"/>
                </a:cubicBezTo>
                <a:cubicBezTo>
                  <a:pt x="514313" y="0"/>
                  <a:pt x="493608" y="28214"/>
                  <a:pt x="553689" y="41402"/>
                </a:cubicBezTo>
                <a:cubicBezTo>
                  <a:pt x="613770" y="54590"/>
                  <a:pt x="694555" y="95251"/>
                  <a:pt x="782516" y="93711"/>
                </a:cubicBezTo>
                <a:cubicBezTo>
                  <a:pt x="870477" y="92172"/>
                  <a:pt x="1012581" y="35096"/>
                  <a:pt x="1081454" y="32165"/>
                </a:cubicBezTo>
                <a:cubicBezTo>
                  <a:pt x="1150327" y="29234"/>
                  <a:pt x="1134208" y="38027"/>
                  <a:pt x="1195754" y="76127"/>
                </a:cubicBezTo>
                <a:cubicBezTo>
                  <a:pt x="1257300" y="114227"/>
                  <a:pt x="1354015" y="187496"/>
                  <a:pt x="1450731" y="260765"/>
                </a:cubicBezTo>
              </a:path>
            </a:pathLst>
          </a:custGeom>
          <a:ln w="38100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6" name="フリーフォーム 15"/>
          <p:cNvSpPr/>
          <p:nvPr/>
        </p:nvSpPr>
        <p:spPr>
          <a:xfrm>
            <a:off x="1362075" y="3173413"/>
            <a:ext cx="1443038" cy="280987"/>
          </a:xfrm>
          <a:custGeom>
            <a:avLst/>
            <a:gdLst>
              <a:gd name="connsiteX0" fmla="*/ 0 w 1441938"/>
              <a:gd name="connsiteY0" fmla="*/ 0 h 279888"/>
              <a:gd name="connsiteX1" fmla="*/ 237392 w 1441938"/>
              <a:gd name="connsiteY1" fmla="*/ 140677 h 279888"/>
              <a:gd name="connsiteX2" fmla="*/ 712177 w 1441938"/>
              <a:gd name="connsiteY2" fmla="*/ 263769 h 279888"/>
              <a:gd name="connsiteX3" fmla="*/ 1072661 w 1441938"/>
              <a:gd name="connsiteY3" fmla="*/ 237392 h 279888"/>
              <a:gd name="connsiteX4" fmla="*/ 1441938 w 1441938"/>
              <a:gd name="connsiteY4" fmla="*/ 123092 h 279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1938" h="279888">
                <a:moveTo>
                  <a:pt x="0" y="0"/>
                </a:moveTo>
                <a:cubicBezTo>
                  <a:pt x="59348" y="48358"/>
                  <a:pt x="118696" y="96716"/>
                  <a:pt x="237392" y="140677"/>
                </a:cubicBezTo>
                <a:cubicBezTo>
                  <a:pt x="356088" y="184638"/>
                  <a:pt x="572966" y="247650"/>
                  <a:pt x="712177" y="263769"/>
                </a:cubicBezTo>
                <a:cubicBezTo>
                  <a:pt x="851388" y="279888"/>
                  <a:pt x="951034" y="260838"/>
                  <a:pt x="1072661" y="237392"/>
                </a:cubicBezTo>
                <a:cubicBezTo>
                  <a:pt x="1194288" y="213946"/>
                  <a:pt x="1441938" y="123092"/>
                  <a:pt x="1441938" y="123092"/>
                </a:cubicBezTo>
              </a:path>
            </a:pathLst>
          </a:cu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2627313" y="2708275"/>
          <a:ext cx="720725" cy="454025"/>
        </p:xfrm>
        <a:graphic>
          <a:graphicData uri="http://schemas.openxmlformats.org/presentationml/2006/ole">
            <p:oleObj spid="_x0000_s15364" name="数式" r:id="rId6" imgW="304560" imgH="215640" progId="Equation.3">
              <p:embed/>
            </p:oleObj>
          </a:graphicData>
        </a:graphic>
      </p:graphicFrame>
      <p:sp>
        <p:nvSpPr>
          <p:cNvPr id="15382" name="Oval 5"/>
          <p:cNvSpPr>
            <a:spLocks noChangeArrowheads="1"/>
          </p:cNvSpPr>
          <p:nvPr/>
        </p:nvSpPr>
        <p:spPr bwMode="auto">
          <a:xfrm>
            <a:off x="3792538" y="3860800"/>
            <a:ext cx="1912937" cy="1871663"/>
          </a:xfrm>
          <a:prstGeom prst="ellipse">
            <a:avLst/>
          </a:prstGeom>
          <a:solidFill>
            <a:srgbClr val="006600">
              <a:alpha val="16862"/>
            </a:srgbClr>
          </a:solidFill>
          <a:ln w="25400">
            <a:solidFill>
              <a:srgbClr val="00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83" name="Oval 7"/>
          <p:cNvSpPr>
            <a:spLocks noChangeArrowheads="1"/>
          </p:cNvSpPr>
          <p:nvPr/>
        </p:nvSpPr>
        <p:spPr bwMode="auto">
          <a:xfrm>
            <a:off x="4427538" y="4508500"/>
            <a:ext cx="620712" cy="617538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84" name="Freeform 23"/>
          <p:cNvSpPr>
            <a:spLocks/>
          </p:cNvSpPr>
          <p:nvPr/>
        </p:nvSpPr>
        <p:spPr bwMode="auto">
          <a:xfrm>
            <a:off x="4202113" y="4002088"/>
            <a:ext cx="287337" cy="1590675"/>
          </a:xfrm>
          <a:custGeom>
            <a:avLst/>
            <a:gdLst>
              <a:gd name="T0" fmla="*/ 0 w 287"/>
              <a:gd name="T1" fmla="*/ 0 h 1542"/>
              <a:gd name="T2" fmla="*/ 2147483647 w 287"/>
              <a:gd name="T3" fmla="*/ 2147483647 h 1542"/>
              <a:gd name="T4" fmla="*/ 2147483647 w 287"/>
              <a:gd name="T5" fmla="*/ 2147483647 h 1542"/>
              <a:gd name="T6" fmla="*/ 2147483647 w 287"/>
              <a:gd name="T7" fmla="*/ 2147483647 h 1542"/>
              <a:gd name="T8" fmla="*/ 2147483647 w 287"/>
              <a:gd name="T9" fmla="*/ 2147483647 h 1542"/>
              <a:gd name="T10" fmla="*/ 2147483647 w 287"/>
              <a:gd name="T11" fmla="*/ 2147483647 h 1542"/>
              <a:gd name="T12" fmla="*/ 2147483647 w 287"/>
              <a:gd name="T13" fmla="*/ 2147483647 h 1542"/>
              <a:gd name="T14" fmla="*/ 2147483647 w 287"/>
              <a:gd name="T15" fmla="*/ 2147483647 h 1542"/>
              <a:gd name="T16" fmla="*/ 2147483647 w 287"/>
              <a:gd name="T17" fmla="*/ 2147483647 h 1542"/>
              <a:gd name="T18" fmla="*/ 2147483647 w 287"/>
              <a:gd name="T19" fmla="*/ 2147483647 h 154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87"/>
              <a:gd name="T31" fmla="*/ 0 h 1542"/>
              <a:gd name="T32" fmla="*/ 287 w 287"/>
              <a:gd name="T33" fmla="*/ 1542 h 154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87" h="1542">
                <a:moveTo>
                  <a:pt x="0" y="0"/>
                </a:moveTo>
                <a:cubicBezTo>
                  <a:pt x="45" y="71"/>
                  <a:pt x="91" y="143"/>
                  <a:pt x="136" y="226"/>
                </a:cubicBezTo>
                <a:cubicBezTo>
                  <a:pt x="181" y="309"/>
                  <a:pt x="257" y="439"/>
                  <a:pt x="272" y="499"/>
                </a:cubicBezTo>
                <a:cubicBezTo>
                  <a:pt x="287" y="559"/>
                  <a:pt x="250" y="552"/>
                  <a:pt x="227" y="589"/>
                </a:cubicBezTo>
                <a:cubicBezTo>
                  <a:pt x="204" y="626"/>
                  <a:pt x="144" y="672"/>
                  <a:pt x="136" y="725"/>
                </a:cubicBezTo>
                <a:cubicBezTo>
                  <a:pt x="128" y="778"/>
                  <a:pt x="158" y="854"/>
                  <a:pt x="181" y="907"/>
                </a:cubicBezTo>
                <a:cubicBezTo>
                  <a:pt x="204" y="960"/>
                  <a:pt x="257" y="1005"/>
                  <a:pt x="272" y="1043"/>
                </a:cubicBezTo>
                <a:cubicBezTo>
                  <a:pt x="287" y="1081"/>
                  <a:pt x="287" y="1089"/>
                  <a:pt x="272" y="1134"/>
                </a:cubicBezTo>
                <a:cubicBezTo>
                  <a:pt x="257" y="1179"/>
                  <a:pt x="219" y="1247"/>
                  <a:pt x="181" y="1315"/>
                </a:cubicBezTo>
                <a:cubicBezTo>
                  <a:pt x="143" y="1383"/>
                  <a:pt x="60" y="1504"/>
                  <a:pt x="45" y="1542"/>
                </a:cubicBezTo>
              </a:path>
            </a:pathLst>
          </a:custGeom>
          <a:noFill/>
          <a:ln w="38100">
            <a:solidFill>
              <a:srgbClr val="990033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385" name="Freeform 26"/>
          <p:cNvSpPr>
            <a:spLocks/>
          </p:cNvSpPr>
          <p:nvPr/>
        </p:nvSpPr>
        <p:spPr bwMode="auto">
          <a:xfrm>
            <a:off x="4211638" y="3954463"/>
            <a:ext cx="866775" cy="1684337"/>
          </a:xfrm>
          <a:custGeom>
            <a:avLst/>
            <a:gdLst>
              <a:gd name="T0" fmla="*/ 0 w 862"/>
              <a:gd name="T1" fmla="*/ 0 h 1633"/>
              <a:gd name="T2" fmla="*/ 2147483647 w 862"/>
              <a:gd name="T3" fmla="*/ 2147483647 h 1633"/>
              <a:gd name="T4" fmla="*/ 2147483647 w 862"/>
              <a:gd name="T5" fmla="*/ 2147483647 h 1633"/>
              <a:gd name="T6" fmla="*/ 2147483647 w 862"/>
              <a:gd name="T7" fmla="*/ 2147483647 h 1633"/>
              <a:gd name="T8" fmla="*/ 2147483647 w 862"/>
              <a:gd name="T9" fmla="*/ 2147483647 h 1633"/>
              <a:gd name="T10" fmla="*/ 2147483647 w 862"/>
              <a:gd name="T11" fmla="*/ 2147483647 h 1633"/>
              <a:gd name="T12" fmla="*/ 2147483647 w 862"/>
              <a:gd name="T13" fmla="*/ 2147483647 h 1633"/>
              <a:gd name="T14" fmla="*/ 2147483647 w 862"/>
              <a:gd name="T15" fmla="*/ 2147483647 h 1633"/>
              <a:gd name="T16" fmla="*/ 2147483647 w 862"/>
              <a:gd name="T17" fmla="*/ 2147483647 h 1633"/>
              <a:gd name="T18" fmla="*/ 2147483647 w 862"/>
              <a:gd name="T19" fmla="*/ 2147483647 h 1633"/>
              <a:gd name="T20" fmla="*/ 2147483647 w 862"/>
              <a:gd name="T21" fmla="*/ 2147483647 h 16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862"/>
              <a:gd name="T34" fmla="*/ 0 h 1633"/>
              <a:gd name="T35" fmla="*/ 862 w 862"/>
              <a:gd name="T36" fmla="*/ 1633 h 1633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862" h="1633">
                <a:moveTo>
                  <a:pt x="0" y="0"/>
                </a:moveTo>
                <a:cubicBezTo>
                  <a:pt x="87" y="144"/>
                  <a:pt x="174" y="288"/>
                  <a:pt x="227" y="363"/>
                </a:cubicBezTo>
                <a:cubicBezTo>
                  <a:pt x="280" y="438"/>
                  <a:pt x="265" y="439"/>
                  <a:pt x="318" y="454"/>
                </a:cubicBezTo>
                <a:cubicBezTo>
                  <a:pt x="371" y="469"/>
                  <a:pt x="484" y="446"/>
                  <a:pt x="545" y="454"/>
                </a:cubicBezTo>
                <a:cubicBezTo>
                  <a:pt x="606" y="462"/>
                  <a:pt x="636" y="469"/>
                  <a:pt x="681" y="499"/>
                </a:cubicBezTo>
                <a:cubicBezTo>
                  <a:pt x="726" y="529"/>
                  <a:pt x="787" y="582"/>
                  <a:pt x="817" y="635"/>
                </a:cubicBezTo>
                <a:cubicBezTo>
                  <a:pt x="847" y="688"/>
                  <a:pt x="862" y="749"/>
                  <a:pt x="862" y="817"/>
                </a:cubicBezTo>
                <a:cubicBezTo>
                  <a:pt x="862" y="885"/>
                  <a:pt x="855" y="984"/>
                  <a:pt x="817" y="1044"/>
                </a:cubicBezTo>
                <a:cubicBezTo>
                  <a:pt x="779" y="1104"/>
                  <a:pt x="712" y="1150"/>
                  <a:pt x="636" y="1180"/>
                </a:cubicBezTo>
                <a:cubicBezTo>
                  <a:pt x="560" y="1210"/>
                  <a:pt x="461" y="1149"/>
                  <a:pt x="363" y="1225"/>
                </a:cubicBezTo>
                <a:cubicBezTo>
                  <a:pt x="265" y="1301"/>
                  <a:pt x="155" y="1467"/>
                  <a:pt x="46" y="1633"/>
                </a:cubicBezTo>
              </a:path>
            </a:pathLst>
          </a:custGeom>
          <a:noFill/>
          <a:ln w="38100">
            <a:solidFill>
              <a:srgbClr val="990033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5365" name="Object 30"/>
          <p:cNvGraphicFramePr>
            <a:graphicFrameLocks noChangeAspect="1"/>
          </p:cNvGraphicFramePr>
          <p:nvPr/>
        </p:nvGraphicFramePr>
        <p:xfrm>
          <a:off x="3995738" y="4292600"/>
          <a:ext cx="406400" cy="465138"/>
        </p:xfrm>
        <a:graphic>
          <a:graphicData uri="http://schemas.openxmlformats.org/presentationml/2006/ole">
            <p:oleObj spid="_x0000_s15365" name="数式" r:id="rId7" imgW="190440" imgH="215640" progId="Equation.3">
              <p:embed/>
            </p:oleObj>
          </a:graphicData>
        </a:graphic>
      </p:graphicFrame>
      <p:graphicFrame>
        <p:nvGraphicFramePr>
          <p:cNvPr id="15366" name="Object 34"/>
          <p:cNvGraphicFramePr>
            <a:graphicFrameLocks noChangeAspect="1"/>
          </p:cNvGraphicFramePr>
          <p:nvPr/>
        </p:nvGraphicFramePr>
        <p:xfrm>
          <a:off x="4932363" y="4005263"/>
          <a:ext cx="439737" cy="503237"/>
        </p:xfrm>
        <a:graphic>
          <a:graphicData uri="http://schemas.openxmlformats.org/presentationml/2006/ole">
            <p:oleObj spid="_x0000_s15366" name="数式" r:id="rId8" imgW="190440" imgH="215640" progId="Equation.3">
              <p:embed/>
            </p:oleObj>
          </a:graphicData>
        </a:graphic>
      </p:graphicFrame>
      <p:graphicFrame>
        <p:nvGraphicFramePr>
          <p:cNvPr id="15367" name="Object 45"/>
          <p:cNvGraphicFramePr>
            <a:graphicFrameLocks noChangeAspect="1"/>
          </p:cNvGraphicFramePr>
          <p:nvPr/>
        </p:nvGraphicFramePr>
        <p:xfrm>
          <a:off x="3419475" y="4581525"/>
          <a:ext cx="360363" cy="363538"/>
        </p:xfrm>
        <a:graphic>
          <a:graphicData uri="http://schemas.openxmlformats.org/presentationml/2006/ole">
            <p:oleObj spid="_x0000_s15367" name="数式" r:id="rId9" imgW="164880" imgH="164880" progId="Equation.3">
              <p:embed/>
            </p:oleObj>
          </a:graphicData>
        </a:graphic>
      </p:graphicFrame>
      <p:graphicFrame>
        <p:nvGraphicFramePr>
          <p:cNvPr id="15368" name="Object 56"/>
          <p:cNvGraphicFramePr>
            <a:graphicFrameLocks noChangeAspect="1"/>
          </p:cNvGraphicFramePr>
          <p:nvPr/>
        </p:nvGraphicFramePr>
        <p:xfrm>
          <a:off x="5651500" y="5084763"/>
          <a:ext cx="303213" cy="331787"/>
        </p:xfrm>
        <a:graphic>
          <a:graphicData uri="http://schemas.openxmlformats.org/presentationml/2006/ole">
            <p:oleObj spid="_x0000_s15368" name="数式" r:id="rId10" imgW="152280" imgH="164880" progId="Equation.3">
              <p:embed/>
            </p:oleObj>
          </a:graphicData>
        </a:graphic>
      </p:graphicFrame>
      <p:sp>
        <p:nvSpPr>
          <p:cNvPr id="15386" name="Oval 5"/>
          <p:cNvSpPr>
            <a:spLocks noChangeArrowheads="1"/>
          </p:cNvSpPr>
          <p:nvPr/>
        </p:nvSpPr>
        <p:spPr bwMode="auto">
          <a:xfrm>
            <a:off x="6888163" y="3860800"/>
            <a:ext cx="1912937" cy="1871663"/>
          </a:xfrm>
          <a:prstGeom prst="ellipse">
            <a:avLst/>
          </a:prstGeom>
          <a:solidFill>
            <a:srgbClr val="006600">
              <a:alpha val="16862"/>
            </a:srgbClr>
          </a:solidFill>
          <a:ln w="25400">
            <a:solidFill>
              <a:srgbClr val="00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87" name="Freeform 23"/>
          <p:cNvSpPr>
            <a:spLocks/>
          </p:cNvSpPr>
          <p:nvPr/>
        </p:nvSpPr>
        <p:spPr bwMode="auto">
          <a:xfrm>
            <a:off x="7308850" y="4002088"/>
            <a:ext cx="287338" cy="1590675"/>
          </a:xfrm>
          <a:custGeom>
            <a:avLst/>
            <a:gdLst>
              <a:gd name="T0" fmla="*/ 0 w 287"/>
              <a:gd name="T1" fmla="*/ 0 h 1542"/>
              <a:gd name="T2" fmla="*/ 2147483647 w 287"/>
              <a:gd name="T3" fmla="*/ 2147483647 h 1542"/>
              <a:gd name="T4" fmla="*/ 2147483647 w 287"/>
              <a:gd name="T5" fmla="*/ 2147483647 h 1542"/>
              <a:gd name="T6" fmla="*/ 2147483647 w 287"/>
              <a:gd name="T7" fmla="*/ 2147483647 h 1542"/>
              <a:gd name="T8" fmla="*/ 2147483647 w 287"/>
              <a:gd name="T9" fmla="*/ 2147483647 h 1542"/>
              <a:gd name="T10" fmla="*/ 2147483647 w 287"/>
              <a:gd name="T11" fmla="*/ 2147483647 h 1542"/>
              <a:gd name="T12" fmla="*/ 2147483647 w 287"/>
              <a:gd name="T13" fmla="*/ 2147483647 h 1542"/>
              <a:gd name="T14" fmla="*/ 2147483647 w 287"/>
              <a:gd name="T15" fmla="*/ 2147483647 h 1542"/>
              <a:gd name="T16" fmla="*/ 2147483647 w 287"/>
              <a:gd name="T17" fmla="*/ 2147483647 h 1542"/>
              <a:gd name="T18" fmla="*/ 2147483647 w 287"/>
              <a:gd name="T19" fmla="*/ 2147483647 h 154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87"/>
              <a:gd name="T31" fmla="*/ 0 h 1542"/>
              <a:gd name="T32" fmla="*/ 287 w 287"/>
              <a:gd name="T33" fmla="*/ 1542 h 154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87" h="1542">
                <a:moveTo>
                  <a:pt x="0" y="0"/>
                </a:moveTo>
                <a:cubicBezTo>
                  <a:pt x="45" y="71"/>
                  <a:pt x="91" y="143"/>
                  <a:pt x="136" y="226"/>
                </a:cubicBezTo>
                <a:cubicBezTo>
                  <a:pt x="181" y="309"/>
                  <a:pt x="257" y="439"/>
                  <a:pt x="272" y="499"/>
                </a:cubicBezTo>
                <a:cubicBezTo>
                  <a:pt x="287" y="559"/>
                  <a:pt x="250" y="552"/>
                  <a:pt x="227" y="589"/>
                </a:cubicBezTo>
                <a:cubicBezTo>
                  <a:pt x="204" y="626"/>
                  <a:pt x="144" y="672"/>
                  <a:pt x="136" y="725"/>
                </a:cubicBezTo>
                <a:cubicBezTo>
                  <a:pt x="128" y="778"/>
                  <a:pt x="158" y="854"/>
                  <a:pt x="181" y="907"/>
                </a:cubicBezTo>
                <a:cubicBezTo>
                  <a:pt x="204" y="960"/>
                  <a:pt x="257" y="1005"/>
                  <a:pt x="272" y="1043"/>
                </a:cubicBezTo>
                <a:cubicBezTo>
                  <a:pt x="287" y="1081"/>
                  <a:pt x="287" y="1089"/>
                  <a:pt x="272" y="1134"/>
                </a:cubicBezTo>
                <a:cubicBezTo>
                  <a:pt x="257" y="1179"/>
                  <a:pt x="219" y="1247"/>
                  <a:pt x="181" y="1315"/>
                </a:cubicBezTo>
                <a:cubicBezTo>
                  <a:pt x="143" y="1383"/>
                  <a:pt x="60" y="1504"/>
                  <a:pt x="45" y="1542"/>
                </a:cubicBezTo>
              </a:path>
            </a:pathLst>
          </a:custGeom>
          <a:noFill/>
          <a:ln w="38100">
            <a:solidFill>
              <a:srgbClr val="990033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5369" name="Object 10"/>
          <p:cNvGraphicFramePr>
            <a:graphicFrameLocks noChangeAspect="1"/>
          </p:cNvGraphicFramePr>
          <p:nvPr/>
        </p:nvGraphicFramePr>
        <p:xfrm>
          <a:off x="7480300" y="3933825"/>
          <a:ext cx="1052513" cy="466725"/>
        </p:xfrm>
        <a:graphic>
          <a:graphicData uri="http://schemas.openxmlformats.org/presentationml/2006/ole">
            <p:oleObj spid="_x0000_s15369" name="数式" r:id="rId11" imgW="495000" imgH="215640" progId="Equation.3">
              <p:embed/>
            </p:oleObj>
          </a:graphicData>
        </a:graphic>
      </p:graphicFrame>
      <p:graphicFrame>
        <p:nvGraphicFramePr>
          <p:cNvPr id="15370" name="Object 12"/>
          <p:cNvGraphicFramePr>
            <a:graphicFrameLocks noChangeAspect="1"/>
          </p:cNvGraphicFramePr>
          <p:nvPr/>
        </p:nvGraphicFramePr>
        <p:xfrm>
          <a:off x="6588125" y="4216400"/>
          <a:ext cx="360363" cy="365125"/>
        </p:xfrm>
        <a:graphic>
          <a:graphicData uri="http://schemas.openxmlformats.org/presentationml/2006/ole">
            <p:oleObj spid="_x0000_s15370" name="数式" r:id="rId12" imgW="164880" imgH="164880" progId="Equation.3">
              <p:embed/>
            </p:oleObj>
          </a:graphicData>
        </a:graphic>
      </p:graphicFrame>
      <p:graphicFrame>
        <p:nvGraphicFramePr>
          <p:cNvPr id="15371" name="Object 13"/>
          <p:cNvGraphicFramePr>
            <a:graphicFrameLocks noChangeAspect="1"/>
          </p:cNvGraphicFramePr>
          <p:nvPr/>
        </p:nvGraphicFramePr>
        <p:xfrm>
          <a:off x="8459788" y="5516563"/>
          <a:ext cx="319087" cy="349250"/>
        </p:xfrm>
        <a:graphic>
          <a:graphicData uri="http://schemas.openxmlformats.org/presentationml/2006/ole">
            <p:oleObj spid="_x0000_s15371" name="数式" r:id="rId13" imgW="152280" imgH="164880" progId="Equation.3">
              <p:embed/>
            </p:oleObj>
          </a:graphicData>
        </a:graphic>
      </p:graphicFrame>
      <p:sp>
        <p:nvSpPr>
          <p:cNvPr id="15388" name="AutoShape 7"/>
          <p:cNvSpPr>
            <a:spLocks noChangeArrowheads="1"/>
          </p:cNvSpPr>
          <p:nvPr/>
        </p:nvSpPr>
        <p:spPr bwMode="auto">
          <a:xfrm>
            <a:off x="6011863" y="4724400"/>
            <a:ext cx="647700" cy="288925"/>
          </a:xfrm>
          <a:prstGeom prst="rightArrow">
            <a:avLst>
              <a:gd name="adj1" fmla="val 50000"/>
              <a:gd name="adj2" fmla="val 83153"/>
            </a:avLst>
          </a:prstGeom>
          <a:solidFill>
            <a:srgbClr val="80008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89" name="Oval 7"/>
          <p:cNvSpPr>
            <a:spLocks noChangeArrowheads="1"/>
          </p:cNvSpPr>
          <p:nvPr/>
        </p:nvSpPr>
        <p:spPr bwMode="auto">
          <a:xfrm>
            <a:off x="7524750" y="4508500"/>
            <a:ext cx="620713" cy="617538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90" name="テキスト ボックス 41"/>
          <p:cNvSpPr txBox="1">
            <a:spLocks noChangeArrowheads="1"/>
          </p:cNvSpPr>
          <p:nvPr/>
        </p:nvSpPr>
        <p:spPr bwMode="auto">
          <a:xfrm>
            <a:off x="4140200" y="5876925"/>
            <a:ext cx="4302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660066"/>
                </a:solidFill>
              </a:rPr>
              <a:t>Continuous deformation</a:t>
            </a:r>
            <a:r>
              <a:rPr lang="ja-JP" altLang="en-US">
                <a:solidFill>
                  <a:srgbClr val="660066"/>
                </a:solidFill>
              </a:rPr>
              <a:t> </a:t>
            </a:r>
            <a:r>
              <a:rPr lang="en-US" altLang="ja-JP">
                <a:solidFill>
                  <a:srgbClr val="660066"/>
                </a:solidFill>
              </a:rPr>
              <a:t>leads to S</a:t>
            </a:r>
            <a:r>
              <a:rPr lang="en-US" altLang="ja-JP" sz="1400">
                <a:solidFill>
                  <a:srgbClr val="660066"/>
                </a:solidFill>
              </a:rPr>
              <a:t>A</a:t>
            </a:r>
            <a:r>
              <a:rPr lang="en-US" altLang="ja-JP">
                <a:solidFill>
                  <a:srgbClr val="660066"/>
                </a:solidFill>
              </a:rPr>
              <a:t>=S</a:t>
            </a:r>
            <a:r>
              <a:rPr lang="en-US" altLang="ja-JP" sz="1400">
                <a:solidFill>
                  <a:srgbClr val="660066"/>
                </a:solidFill>
              </a:rPr>
              <a:t>B</a:t>
            </a:r>
            <a:endParaRPr lang="ja-JP" altLang="en-US" sz="1400">
              <a:solidFill>
                <a:srgbClr val="660066"/>
              </a:solidFill>
            </a:endParaRPr>
          </a:p>
        </p:txBody>
      </p:sp>
      <p:sp>
        <p:nvSpPr>
          <p:cNvPr id="15391" name="テキスト ボックス 42"/>
          <p:cNvSpPr txBox="1">
            <a:spLocks noChangeArrowheads="1"/>
          </p:cNvSpPr>
          <p:nvPr/>
        </p:nvSpPr>
        <p:spPr bwMode="auto">
          <a:xfrm>
            <a:off x="1908175" y="3500438"/>
            <a:ext cx="555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b="1">
                <a:solidFill>
                  <a:srgbClr val="FF6600"/>
                </a:solidFill>
              </a:rPr>
              <a:t>BH</a:t>
            </a:r>
            <a:endParaRPr lang="ja-JP" altLang="en-US" sz="2000" b="1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374848" y="332656"/>
            <a:ext cx="8229600" cy="6264696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200" dirty="0" smtClean="0">
                <a:solidFill>
                  <a:srgbClr val="002060"/>
                </a:solidFill>
              </a:rPr>
              <a:t>Therefore, if the initial state does not include BHs,  then always </a:t>
            </a:r>
          </a:p>
          <a:p>
            <a:pPr>
              <a:buFontTx/>
              <a:buNone/>
            </a:pPr>
            <a:r>
              <a:rPr lang="en-US" altLang="ja-JP" sz="2200" dirty="0" smtClean="0">
                <a:solidFill>
                  <a:srgbClr val="002060"/>
                </a:solidFill>
              </a:rPr>
              <a:t>we have S</a:t>
            </a:r>
            <a:r>
              <a:rPr lang="en-US" altLang="ja-JP" sz="1600" dirty="0" smtClean="0">
                <a:solidFill>
                  <a:srgbClr val="002060"/>
                </a:solidFill>
              </a:rPr>
              <a:t>A</a:t>
            </a:r>
            <a:r>
              <a:rPr lang="en-US" altLang="ja-JP" sz="2200" dirty="0" smtClean="0">
                <a:solidFill>
                  <a:srgbClr val="002060"/>
                </a:solidFill>
              </a:rPr>
              <a:t>=S</a:t>
            </a:r>
            <a:r>
              <a:rPr lang="en-US" altLang="ja-JP" sz="1600" dirty="0" smtClean="0">
                <a:solidFill>
                  <a:srgbClr val="002060"/>
                </a:solidFill>
              </a:rPr>
              <a:t>B</a:t>
            </a:r>
            <a:r>
              <a:rPr lang="en-US" altLang="ja-JP" sz="2200" dirty="0" smtClean="0">
                <a:solidFill>
                  <a:srgbClr val="002060"/>
                </a:solidFill>
              </a:rPr>
              <a:t>  and thus </a:t>
            </a:r>
            <a:r>
              <a:rPr lang="en-US" altLang="ja-JP" sz="2200" dirty="0" err="1" smtClean="0">
                <a:solidFill>
                  <a:srgbClr val="002060"/>
                </a:solidFill>
              </a:rPr>
              <a:t>S</a:t>
            </a:r>
            <a:r>
              <a:rPr lang="en-US" altLang="ja-JP" sz="1600" dirty="0" err="1" smtClean="0">
                <a:solidFill>
                  <a:srgbClr val="002060"/>
                </a:solidFill>
              </a:rPr>
              <a:t>tot</a:t>
            </a:r>
            <a:r>
              <a:rPr lang="en-US" altLang="ja-JP" sz="2200" dirty="0" smtClean="0">
                <a:solidFill>
                  <a:srgbClr val="002060"/>
                </a:solidFill>
              </a:rPr>
              <a:t>=0. </a:t>
            </a:r>
            <a:r>
              <a:rPr lang="ja-JP" altLang="en-US" sz="2200" dirty="0" smtClean="0">
                <a:solidFill>
                  <a:srgbClr val="002060"/>
                </a:solidFill>
              </a:rPr>
              <a:t>　</a:t>
            </a:r>
            <a:r>
              <a:rPr lang="en-US" altLang="ja-JP" sz="2200" dirty="0" smtClean="0">
                <a:solidFill>
                  <a:srgbClr val="002060"/>
                </a:solidFill>
              </a:rPr>
              <a:t>In such a pure state system, </a:t>
            </a:r>
          </a:p>
          <a:p>
            <a:pPr>
              <a:buFontTx/>
              <a:buNone/>
            </a:pPr>
            <a:r>
              <a:rPr lang="en-US" altLang="ja-JP" sz="2200" dirty="0" smtClean="0">
                <a:solidFill>
                  <a:srgbClr val="002060"/>
                </a:solidFill>
              </a:rPr>
              <a:t>the total entropy is not useful to detect  the BH formation.</a:t>
            </a:r>
          </a:p>
          <a:p>
            <a:pPr>
              <a:buFontTx/>
              <a:buNone/>
            </a:pPr>
            <a:endParaRPr lang="en-US" altLang="ja-JP" sz="2000" dirty="0" smtClean="0"/>
          </a:p>
          <a:p>
            <a:pPr>
              <a:buFontTx/>
              <a:buNone/>
            </a:pPr>
            <a:r>
              <a:rPr lang="en-US" altLang="ja-JP" sz="2200" dirty="0" smtClean="0">
                <a:solidFill>
                  <a:srgbClr val="990033"/>
                </a:solidFill>
              </a:rPr>
              <a:t>Instead, the entanglement entropy S</a:t>
            </a:r>
            <a:r>
              <a:rPr lang="en-US" altLang="ja-JP" sz="1800" dirty="0" smtClean="0">
                <a:solidFill>
                  <a:srgbClr val="990033"/>
                </a:solidFill>
              </a:rPr>
              <a:t>A</a:t>
            </a:r>
            <a:r>
              <a:rPr lang="en-US" altLang="ja-JP" sz="2200" dirty="0" smtClean="0">
                <a:solidFill>
                  <a:srgbClr val="990033"/>
                </a:solidFill>
              </a:rPr>
              <a:t> can be used to probe </a:t>
            </a:r>
          </a:p>
          <a:p>
            <a:pPr>
              <a:buFontTx/>
              <a:buNone/>
            </a:pPr>
            <a:r>
              <a:rPr lang="en-US" altLang="ja-JP" sz="2200" dirty="0" smtClean="0">
                <a:solidFill>
                  <a:srgbClr val="990033"/>
                </a:solidFill>
              </a:rPr>
              <a:t>  the BH formation as a </a:t>
            </a:r>
            <a:r>
              <a:rPr lang="en-US" altLang="ja-JP" sz="2200" b="1" dirty="0" smtClean="0">
                <a:solidFill>
                  <a:srgbClr val="990033"/>
                </a:solidFill>
              </a:rPr>
              <a:t>coarse-grained entropy</a:t>
            </a:r>
            <a:r>
              <a:rPr lang="en-US" altLang="ja-JP" sz="2200" dirty="0" smtClean="0">
                <a:solidFill>
                  <a:srgbClr val="990033"/>
                </a:solidFill>
              </a:rPr>
              <a:t>.</a:t>
            </a:r>
          </a:p>
          <a:p>
            <a:pPr>
              <a:buFontTx/>
              <a:buNone/>
            </a:pPr>
            <a:endParaRPr lang="en-US" altLang="ja-JP" sz="2200" dirty="0" smtClean="0">
              <a:solidFill>
                <a:srgbClr val="990033"/>
              </a:solidFill>
            </a:endParaRPr>
          </a:p>
          <a:p>
            <a:pPr>
              <a:buFontTx/>
              <a:buNone/>
            </a:pPr>
            <a:endParaRPr lang="en-US" altLang="ja-JP" sz="2200" dirty="0" smtClean="0">
              <a:solidFill>
                <a:srgbClr val="990033"/>
              </a:solidFill>
            </a:endParaRPr>
          </a:p>
          <a:p>
            <a:pPr>
              <a:buFontTx/>
              <a:buNone/>
            </a:pPr>
            <a:endParaRPr lang="en-US" altLang="ja-JP" sz="2200" dirty="0" smtClean="0">
              <a:solidFill>
                <a:srgbClr val="990033"/>
              </a:solidFill>
            </a:endParaRPr>
          </a:p>
          <a:p>
            <a:pPr>
              <a:buFontTx/>
              <a:buNone/>
            </a:pPr>
            <a:endParaRPr lang="en-US" altLang="ja-JP" sz="2200" dirty="0" smtClean="0">
              <a:solidFill>
                <a:srgbClr val="990033"/>
              </a:solidFill>
            </a:endParaRPr>
          </a:p>
          <a:p>
            <a:pPr>
              <a:buFontTx/>
              <a:buNone/>
            </a:pPr>
            <a:endParaRPr lang="en-US" altLang="ja-JP" sz="2200" dirty="0" smtClean="0">
              <a:solidFill>
                <a:srgbClr val="990033"/>
              </a:solidFill>
            </a:endParaRPr>
          </a:p>
          <a:p>
            <a:pPr>
              <a:buNone/>
            </a:pPr>
            <a:endParaRPr lang="en-US" altLang="ja-JP" sz="2200" dirty="0" smtClean="0">
              <a:solidFill>
                <a:srgbClr val="990033"/>
              </a:solidFill>
            </a:endParaRPr>
          </a:p>
          <a:p>
            <a:pPr>
              <a:buNone/>
            </a:pPr>
            <a:r>
              <a:rPr lang="en-US" altLang="ja-JP" sz="1800" dirty="0" smtClean="0">
                <a:solidFill>
                  <a:srgbClr val="D09E00"/>
                </a:solidFill>
              </a:rPr>
              <a:t>[CFT calculation: </a:t>
            </a:r>
            <a:r>
              <a:rPr lang="ja-JP" altLang="en-US" sz="1800" dirty="0" smtClean="0">
                <a:solidFill>
                  <a:srgbClr val="D09E00"/>
                </a:solidFill>
              </a:rPr>
              <a:t> </a:t>
            </a:r>
            <a:r>
              <a:rPr lang="en-US" altLang="ja-JP" sz="1800" dirty="0" smtClean="0">
                <a:solidFill>
                  <a:srgbClr val="D09E00"/>
                </a:solidFill>
              </a:rPr>
              <a:t>Calabrese-</a:t>
            </a:r>
            <a:r>
              <a:rPr lang="en-US" altLang="ja-JP" sz="1800" dirty="0" err="1" smtClean="0">
                <a:solidFill>
                  <a:srgbClr val="D09E00"/>
                </a:solidFill>
              </a:rPr>
              <a:t>Cardy</a:t>
            </a:r>
            <a:r>
              <a:rPr lang="en-US" altLang="ja-JP" sz="1800" dirty="0" smtClean="0">
                <a:solidFill>
                  <a:srgbClr val="D09E00"/>
                </a:solidFill>
              </a:rPr>
              <a:t> 05’,..., (</a:t>
            </a:r>
            <a:r>
              <a:rPr lang="en-US" altLang="ja-JP" sz="1800" b="1" dirty="0" smtClean="0">
                <a:solidFill>
                  <a:srgbClr val="D09E00"/>
                </a:solidFill>
              </a:rPr>
              <a:t>Finite Size effect </a:t>
            </a:r>
            <a:r>
              <a:rPr lang="ja-JP" altLang="en-US" sz="1800" b="1" dirty="0" smtClean="0">
                <a:solidFill>
                  <a:srgbClr val="D09E00"/>
                </a:solidFill>
              </a:rPr>
              <a:t>⇒</a:t>
            </a:r>
            <a:r>
              <a:rPr lang="en-US" altLang="ja-JP" sz="1800" b="1" dirty="0" smtClean="0">
                <a:solidFill>
                  <a:srgbClr val="D09E00"/>
                </a:solidFill>
              </a:rPr>
              <a:t>our work</a:t>
            </a:r>
            <a:r>
              <a:rPr lang="en-US" altLang="ja-JP" sz="1800" dirty="0" smtClean="0">
                <a:solidFill>
                  <a:srgbClr val="D09E00"/>
                </a:solidFill>
              </a:rPr>
              <a:t>)</a:t>
            </a:r>
          </a:p>
          <a:p>
            <a:pPr>
              <a:buNone/>
            </a:pPr>
            <a:r>
              <a:rPr lang="en-US" altLang="ja-JP" sz="1800" dirty="0" smtClean="0">
                <a:solidFill>
                  <a:srgbClr val="D09E00"/>
                </a:solidFill>
              </a:rPr>
              <a:t>  Time evolutions of </a:t>
            </a:r>
            <a:r>
              <a:rPr lang="en-US" altLang="ja-JP" sz="1800" dirty="0" err="1" smtClean="0">
                <a:solidFill>
                  <a:srgbClr val="D09E00"/>
                </a:solidFill>
              </a:rPr>
              <a:t>Hol</a:t>
            </a:r>
            <a:r>
              <a:rPr lang="en-US" altLang="ja-JP" sz="1800" dirty="0" smtClean="0">
                <a:solidFill>
                  <a:srgbClr val="D09E00"/>
                </a:solidFill>
              </a:rPr>
              <a:t> EE:     </a:t>
            </a:r>
            <a:r>
              <a:rPr lang="en-US" altLang="ja-JP" sz="1800" dirty="0" err="1" smtClean="0">
                <a:solidFill>
                  <a:srgbClr val="D09E00"/>
                </a:solidFill>
              </a:rPr>
              <a:t>Hubeny</a:t>
            </a:r>
            <a:r>
              <a:rPr lang="en-US" altLang="ja-JP" sz="1800" dirty="0" smtClean="0">
                <a:solidFill>
                  <a:srgbClr val="D09E00"/>
                </a:solidFill>
              </a:rPr>
              <a:t>-</a:t>
            </a:r>
            <a:r>
              <a:rPr lang="en-US" altLang="ja-JP" sz="1800" dirty="0" err="1" smtClean="0">
                <a:solidFill>
                  <a:srgbClr val="D09E00"/>
                </a:solidFill>
              </a:rPr>
              <a:t>Rangamani</a:t>
            </a:r>
            <a:r>
              <a:rPr lang="en-US" altLang="ja-JP" sz="1800" dirty="0" smtClean="0">
                <a:solidFill>
                  <a:srgbClr val="D09E00"/>
                </a:solidFill>
              </a:rPr>
              <a:t>-TT 07’</a:t>
            </a:r>
          </a:p>
          <a:p>
            <a:pPr>
              <a:buFontTx/>
              <a:buNone/>
            </a:pPr>
            <a:r>
              <a:rPr lang="en-US" altLang="ja-JP" sz="1800" dirty="0" smtClean="0">
                <a:solidFill>
                  <a:srgbClr val="D09E00"/>
                </a:solidFill>
              </a:rPr>
              <a:t>                                   </a:t>
            </a:r>
            <a:r>
              <a:rPr lang="en-US" altLang="ja-JP" sz="1800" dirty="0" err="1" smtClean="0">
                <a:solidFill>
                  <a:srgbClr val="D09E00"/>
                </a:solidFill>
              </a:rPr>
              <a:t>Arrastia</a:t>
            </a:r>
            <a:r>
              <a:rPr lang="en-US" altLang="ja-JP" sz="1800" dirty="0" smtClean="0">
                <a:solidFill>
                  <a:srgbClr val="D09E00"/>
                </a:solidFill>
              </a:rPr>
              <a:t>-</a:t>
            </a:r>
            <a:r>
              <a:rPr lang="en-US" altLang="ja-JP" sz="1800" dirty="0" err="1" smtClean="0">
                <a:solidFill>
                  <a:srgbClr val="D09E00"/>
                </a:solidFill>
              </a:rPr>
              <a:t>Aparicio</a:t>
            </a:r>
            <a:r>
              <a:rPr lang="en-US" altLang="ja-JP" sz="1800" dirty="0" smtClean="0">
                <a:solidFill>
                  <a:srgbClr val="D09E00"/>
                </a:solidFill>
              </a:rPr>
              <a:t>-Lopez 10’,  </a:t>
            </a:r>
            <a:r>
              <a:rPr lang="en-US" altLang="ja-JP" sz="1800" dirty="0" err="1" smtClean="0">
                <a:solidFill>
                  <a:srgbClr val="D09E00"/>
                </a:solidFill>
              </a:rPr>
              <a:t>Albash</a:t>
            </a:r>
            <a:r>
              <a:rPr lang="en-US" altLang="ja-JP" sz="1800" dirty="0" smtClean="0">
                <a:solidFill>
                  <a:srgbClr val="D09E00"/>
                </a:solidFill>
              </a:rPr>
              <a:t>-Johnson 10’ </a:t>
            </a:r>
          </a:p>
          <a:p>
            <a:pPr>
              <a:buNone/>
            </a:pPr>
            <a:r>
              <a:rPr lang="en-US" altLang="ja-JP" sz="1800" dirty="0" smtClean="0">
                <a:solidFill>
                  <a:srgbClr val="D09E00"/>
                </a:solidFill>
              </a:rPr>
              <a:t>                                </a:t>
            </a:r>
            <a:r>
              <a:rPr lang="da-DK" altLang="ja-JP" sz="1800" dirty="0" smtClean="0">
                <a:solidFill>
                  <a:srgbClr val="D09E00"/>
                </a:solidFill>
              </a:rPr>
              <a:t>Balasubramanian-Bernamonti-de Boer-Copland-Craps- </a:t>
            </a:r>
          </a:p>
          <a:p>
            <a:pPr>
              <a:buNone/>
            </a:pPr>
            <a:r>
              <a:rPr lang="da-DK" altLang="ja-JP" sz="1800" dirty="0" smtClean="0">
                <a:solidFill>
                  <a:srgbClr val="D09E00"/>
                </a:solidFill>
              </a:rPr>
              <a:t>                                     Keski-Vakkuri-Müller-Schäfer-Shigemori-Staessens 10’]</a:t>
            </a:r>
            <a:endParaRPr lang="en-US" altLang="ja-JP" sz="1800" dirty="0" smtClean="0">
              <a:solidFill>
                <a:srgbClr val="D09E00"/>
              </a:solidFill>
            </a:endParaRPr>
          </a:p>
          <a:p>
            <a:pPr>
              <a:buFontTx/>
              <a:buNone/>
            </a:pPr>
            <a:r>
              <a:rPr lang="en-US" altLang="ja-JP" sz="1800" dirty="0" smtClean="0">
                <a:solidFill>
                  <a:srgbClr val="D09E00"/>
                </a:solidFill>
              </a:rPr>
              <a:t>                                                       </a:t>
            </a:r>
            <a:endParaRPr lang="en-US" altLang="ja-JP" sz="1800" dirty="0" smtClean="0">
              <a:solidFill>
                <a:srgbClr val="990033"/>
              </a:solidFill>
            </a:endParaRPr>
          </a:p>
        </p:txBody>
      </p:sp>
      <p:cxnSp>
        <p:nvCxnSpPr>
          <p:cNvPr id="4" name="直線矢印コネクタ 3"/>
          <p:cNvCxnSpPr/>
          <p:nvPr/>
        </p:nvCxnSpPr>
        <p:spPr>
          <a:xfrm rot="16200000" flipV="1">
            <a:off x="1773237" y="4255022"/>
            <a:ext cx="1871663" cy="1746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 flipV="1">
            <a:off x="2286000" y="4983684"/>
            <a:ext cx="3663950" cy="793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2501900" y="4912246"/>
            <a:ext cx="1081088" cy="0"/>
          </a:xfrm>
          <a:prstGeom prst="line">
            <a:avLst/>
          </a:prstGeom>
          <a:ln w="38100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rot="5400000" flipH="1" flipV="1">
            <a:off x="3546476" y="4156596"/>
            <a:ext cx="792162" cy="719137"/>
          </a:xfrm>
          <a:prstGeom prst="line">
            <a:avLst/>
          </a:prstGeom>
          <a:ln w="38100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4302125" y="4120084"/>
            <a:ext cx="1296988" cy="0"/>
          </a:xfrm>
          <a:prstGeom prst="line">
            <a:avLst/>
          </a:prstGeom>
          <a:ln w="38100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77" name="テキスト ボックス 20"/>
          <p:cNvSpPr txBox="1">
            <a:spLocks noChangeArrowheads="1"/>
          </p:cNvSpPr>
          <p:nvPr/>
        </p:nvSpPr>
        <p:spPr bwMode="auto">
          <a:xfrm>
            <a:off x="5957888" y="4767784"/>
            <a:ext cx="269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t</a:t>
            </a:r>
            <a:endParaRPr lang="ja-JP" altLang="en-US" sz="2400"/>
          </a:p>
        </p:txBody>
      </p:sp>
      <p:sp>
        <p:nvSpPr>
          <p:cNvPr id="22" name="下矢印 21"/>
          <p:cNvSpPr/>
          <p:nvPr/>
        </p:nvSpPr>
        <p:spPr>
          <a:xfrm>
            <a:off x="3492500" y="4191521"/>
            <a:ext cx="215900" cy="503238"/>
          </a:xfrm>
          <a:prstGeom prst="downArrow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2779" name="テキスト ボックス 22"/>
          <p:cNvSpPr txBox="1">
            <a:spLocks noChangeArrowheads="1"/>
          </p:cNvSpPr>
          <p:nvPr/>
        </p:nvSpPr>
        <p:spPr bwMode="auto">
          <a:xfrm>
            <a:off x="3059113" y="3543821"/>
            <a:ext cx="12620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rgbClr val="7030A0"/>
                </a:solidFill>
              </a:rPr>
              <a:t>Quantum </a:t>
            </a:r>
          </a:p>
          <a:p>
            <a:r>
              <a:rPr lang="en-US" altLang="ja-JP" b="1">
                <a:solidFill>
                  <a:srgbClr val="7030A0"/>
                </a:solidFill>
              </a:rPr>
              <a:t>quench</a:t>
            </a:r>
            <a:endParaRPr lang="ja-JP" altLang="en-US" b="1">
              <a:solidFill>
                <a:srgbClr val="7030A0"/>
              </a:solidFill>
            </a:endParaRPr>
          </a:p>
        </p:txBody>
      </p:sp>
      <p:sp>
        <p:nvSpPr>
          <p:cNvPr id="24" name="右中かっこ 23"/>
          <p:cNvSpPr/>
          <p:nvPr/>
        </p:nvSpPr>
        <p:spPr>
          <a:xfrm>
            <a:off x="5867400" y="4047059"/>
            <a:ext cx="217488" cy="792162"/>
          </a:xfrm>
          <a:prstGeom prst="rightBrace">
            <a:avLst>
              <a:gd name="adj1" fmla="val 24613"/>
              <a:gd name="adj2" fmla="val 46670"/>
            </a:avLst>
          </a:prstGeom>
          <a:ln w="317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2781" name="テキスト ボックス 24"/>
          <p:cNvSpPr txBox="1">
            <a:spLocks noChangeArrowheads="1"/>
          </p:cNvSpPr>
          <p:nvPr/>
        </p:nvSpPr>
        <p:spPr bwMode="auto">
          <a:xfrm>
            <a:off x="6227763" y="4262959"/>
            <a:ext cx="1428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rgbClr val="7030A0"/>
                </a:solidFill>
              </a:rPr>
              <a:t>BH entropy</a:t>
            </a:r>
            <a:endParaRPr lang="ja-JP" altLang="en-US" b="1">
              <a:solidFill>
                <a:srgbClr val="7030A0"/>
              </a:solidFill>
            </a:endParaRPr>
          </a:p>
        </p:txBody>
      </p:sp>
      <p:sp>
        <p:nvSpPr>
          <p:cNvPr id="14" name="テキスト ボックス 19"/>
          <p:cNvSpPr txBox="1">
            <a:spLocks noChangeArrowheads="1"/>
          </p:cNvSpPr>
          <p:nvPr/>
        </p:nvSpPr>
        <p:spPr bwMode="auto">
          <a:xfrm>
            <a:off x="827584" y="2924944"/>
            <a:ext cx="30812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 err="1" smtClean="0"/>
              <a:t>S</a:t>
            </a:r>
            <a:r>
              <a:rPr lang="en-US" altLang="ja-JP" sz="1400" dirty="0" err="1" smtClean="0"/>
              <a:t>coase</a:t>
            </a:r>
            <a:r>
              <a:rPr lang="en-US" altLang="ja-JP" sz="1400" dirty="0" smtClean="0"/>
              <a:t>-grained </a:t>
            </a:r>
            <a:r>
              <a:rPr lang="ja-JP" altLang="en-US" sz="2000" dirty="0" smtClean="0"/>
              <a:t>＝</a:t>
            </a:r>
            <a:r>
              <a:rPr lang="en-US" altLang="ja-JP" sz="2400" dirty="0" smtClean="0"/>
              <a:t>S</a:t>
            </a:r>
            <a:r>
              <a:rPr lang="en-US" altLang="ja-JP" dirty="0" smtClean="0"/>
              <a:t>A</a:t>
            </a:r>
            <a:r>
              <a:rPr lang="en-US" altLang="ja-JP" sz="2400" dirty="0" smtClean="0"/>
              <a:t>(t</a:t>
            </a:r>
            <a:r>
              <a:rPr lang="en-US" altLang="ja-JP" sz="2400" dirty="0"/>
              <a:t>)-</a:t>
            </a:r>
            <a:r>
              <a:rPr lang="en-US" altLang="ja-JP" sz="2400" dirty="0" err="1"/>
              <a:t>S</a:t>
            </a:r>
            <a:r>
              <a:rPr lang="en-US" altLang="ja-JP" dirty="0" err="1"/>
              <a:t>div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1" name="Content Placeholder 2"/>
          <p:cNvSpPr>
            <a:spLocks noGrp="1"/>
          </p:cNvSpPr>
          <p:nvPr>
            <p:ph idx="1"/>
          </p:nvPr>
        </p:nvSpPr>
        <p:spPr>
          <a:xfrm>
            <a:off x="251520" y="476250"/>
            <a:ext cx="8820150" cy="5649913"/>
          </a:xfrm>
        </p:spPr>
        <p:txBody>
          <a:bodyPr/>
          <a:lstStyle/>
          <a:p>
            <a:pPr>
              <a:buFontTx/>
              <a:buNone/>
            </a:pPr>
            <a:r>
              <a:rPr lang="ja-JP" altLang="en-US" sz="2800" dirty="0" smtClean="0"/>
              <a:t>③　</a:t>
            </a:r>
            <a:r>
              <a:rPr lang="en-US" altLang="ja-JP" sz="2800" dirty="0" smtClean="0"/>
              <a:t>Entanglement Entropy as Coarse-grained Entropy</a:t>
            </a:r>
          </a:p>
          <a:p>
            <a:pPr>
              <a:buFontTx/>
              <a:buNone/>
            </a:pPr>
            <a:r>
              <a:rPr lang="en-US" altLang="ja-JP" sz="1800" dirty="0" smtClean="0">
                <a:solidFill>
                  <a:srgbClr val="D09E00"/>
                </a:solidFill>
              </a:rPr>
              <a:t>                                                                                             [</a:t>
            </a:r>
            <a:r>
              <a:rPr lang="en-US" altLang="ja-JP" sz="1800" dirty="0" err="1" smtClean="0">
                <a:solidFill>
                  <a:srgbClr val="D09E00"/>
                </a:solidFill>
              </a:rPr>
              <a:t>Ugajin</a:t>
            </a:r>
            <a:r>
              <a:rPr lang="en-US" altLang="ja-JP" sz="1800" dirty="0" smtClean="0">
                <a:solidFill>
                  <a:srgbClr val="D09E00"/>
                </a:solidFill>
              </a:rPr>
              <a:t>-TT 10’]      </a:t>
            </a:r>
            <a:r>
              <a:rPr lang="en-US" altLang="ja-JP" sz="2000" dirty="0" smtClean="0"/>
              <a:t>                                                  </a:t>
            </a:r>
          </a:p>
          <a:p>
            <a:pPr>
              <a:buFontTx/>
              <a:buNone/>
            </a:pPr>
            <a:r>
              <a:rPr lang="en-US" altLang="ja-JP" sz="2000" dirty="0" smtClean="0"/>
              <a:t>(3-1) Evolution of Entanglement Entropy and BH formation</a:t>
            </a:r>
          </a:p>
          <a:p>
            <a:pPr>
              <a:buFontTx/>
              <a:buNone/>
            </a:pPr>
            <a:r>
              <a:rPr lang="en-US" altLang="ja-JP" sz="2000" b="1" dirty="0" smtClean="0">
                <a:solidFill>
                  <a:srgbClr val="003366"/>
                </a:solidFill>
              </a:rPr>
              <a:t>  </a:t>
            </a:r>
          </a:p>
          <a:p>
            <a:pPr>
              <a:buFontTx/>
              <a:buNone/>
            </a:pPr>
            <a:r>
              <a:rPr lang="en-US" altLang="ja-JP" sz="2000" b="1" dirty="0" smtClean="0">
                <a:solidFill>
                  <a:srgbClr val="003366"/>
                </a:solidFill>
              </a:rPr>
              <a:t> </a:t>
            </a:r>
            <a:r>
              <a:rPr lang="en-US" altLang="ja-JP" sz="2000" dirty="0" smtClean="0">
                <a:solidFill>
                  <a:srgbClr val="003366"/>
                </a:solidFill>
              </a:rPr>
              <a:t>As an explicit example , consider  the 2D free Dirac </a:t>
            </a:r>
            <a:r>
              <a:rPr lang="en-US" altLang="ja-JP" sz="2000" dirty="0" err="1" smtClean="0">
                <a:solidFill>
                  <a:srgbClr val="003366"/>
                </a:solidFill>
              </a:rPr>
              <a:t>fermion</a:t>
            </a:r>
            <a:r>
              <a:rPr lang="en-US" altLang="ja-JP" sz="2000" dirty="0" smtClean="0">
                <a:solidFill>
                  <a:srgbClr val="003366"/>
                </a:solidFill>
              </a:rPr>
              <a:t> on a circle.</a:t>
            </a:r>
          </a:p>
          <a:p>
            <a:pPr>
              <a:buFontTx/>
              <a:buNone/>
            </a:pPr>
            <a:endParaRPr lang="en-US" altLang="ja-JP" sz="2000" dirty="0" smtClean="0">
              <a:solidFill>
                <a:srgbClr val="003366"/>
              </a:solidFill>
            </a:endParaRPr>
          </a:p>
          <a:p>
            <a:pPr>
              <a:buFontTx/>
              <a:buNone/>
            </a:pPr>
            <a:r>
              <a:rPr lang="en-US" altLang="ja-JP" sz="2000" dirty="0" err="1" smtClean="0">
                <a:solidFill>
                  <a:srgbClr val="990033"/>
                </a:solidFill>
              </a:rPr>
              <a:t>AdS</a:t>
            </a:r>
            <a:r>
              <a:rPr lang="en-US" altLang="ja-JP" sz="2000" dirty="0" smtClean="0">
                <a:solidFill>
                  <a:srgbClr val="990033"/>
                </a:solidFill>
              </a:rPr>
              <a:t>/CFT:  free CFT              quantum gravity  </a:t>
            </a:r>
          </a:p>
          <a:p>
            <a:pPr>
              <a:buFontTx/>
              <a:buNone/>
            </a:pPr>
            <a:r>
              <a:rPr lang="en-US" altLang="ja-JP" sz="2000" dirty="0" smtClean="0">
                <a:solidFill>
                  <a:srgbClr val="990033"/>
                </a:solidFill>
              </a:rPr>
              <a:t>                                                       with a lot of quantum corrections !</a:t>
            </a:r>
          </a:p>
          <a:p>
            <a:pPr>
              <a:buFontTx/>
              <a:buNone/>
            </a:pPr>
            <a:r>
              <a:rPr lang="en-US" altLang="ja-JP" sz="2000" b="1" dirty="0" smtClean="0">
                <a:solidFill>
                  <a:srgbClr val="003366"/>
                </a:solidFill>
              </a:rPr>
              <a:t>   </a:t>
            </a:r>
            <a:endParaRPr lang="en-US" altLang="ja-JP" sz="2000" dirty="0" smtClean="0">
              <a:solidFill>
                <a:srgbClr val="003366"/>
              </a:solidFill>
            </a:endParaRPr>
          </a:p>
          <a:p>
            <a:pPr>
              <a:buFontTx/>
              <a:buNone/>
            </a:pPr>
            <a:r>
              <a:rPr lang="en-US" altLang="ja-JP" sz="2000" dirty="0" smtClean="0">
                <a:solidFill>
                  <a:srgbClr val="003366"/>
                </a:solidFill>
              </a:rPr>
              <a:t>   Assuming that the initial wave function </a:t>
            </a:r>
            <a:r>
              <a:rPr lang="ja-JP" altLang="en-US" sz="2000" dirty="0" smtClean="0">
                <a:solidFill>
                  <a:srgbClr val="003366"/>
                </a:solidFill>
              </a:rPr>
              <a:t>　　　  </a:t>
            </a:r>
            <a:r>
              <a:rPr lang="en-US" altLang="ja-JP" sz="2000" dirty="0" smtClean="0">
                <a:solidFill>
                  <a:srgbClr val="003366"/>
                </a:solidFill>
              </a:rPr>
              <a:t>flows into a boundary </a:t>
            </a:r>
          </a:p>
          <a:p>
            <a:pPr>
              <a:buFontTx/>
              <a:buNone/>
            </a:pPr>
            <a:r>
              <a:rPr lang="en-US" altLang="ja-JP" sz="2000" dirty="0" smtClean="0">
                <a:solidFill>
                  <a:srgbClr val="003366"/>
                </a:solidFill>
              </a:rPr>
              <a:t>fixed point as argued in </a:t>
            </a:r>
            <a:r>
              <a:rPr lang="en-US" altLang="ja-JP" sz="1800" dirty="0" smtClean="0">
                <a:solidFill>
                  <a:srgbClr val="D09E00"/>
                </a:solidFill>
              </a:rPr>
              <a:t>[Calabrese-</a:t>
            </a:r>
            <a:r>
              <a:rPr lang="en-US" altLang="ja-JP" sz="1800" dirty="0" err="1" smtClean="0">
                <a:solidFill>
                  <a:srgbClr val="D09E00"/>
                </a:solidFill>
              </a:rPr>
              <a:t>Cardy</a:t>
            </a:r>
            <a:r>
              <a:rPr lang="en-US" altLang="ja-JP" sz="1800" dirty="0" smtClean="0">
                <a:solidFill>
                  <a:srgbClr val="D09E00"/>
                </a:solidFill>
              </a:rPr>
              <a:t> 05’]</a:t>
            </a:r>
            <a:r>
              <a:rPr lang="en-US" altLang="ja-JP" sz="2000" dirty="0" smtClean="0">
                <a:solidFill>
                  <a:srgbClr val="000066"/>
                </a:solidFill>
              </a:rPr>
              <a:t>, </a:t>
            </a:r>
            <a:r>
              <a:rPr lang="en-US" altLang="ja-JP" sz="2000" dirty="0" smtClean="0">
                <a:solidFill>
                  <a:srgbClr val="003366"/>
                </a:solidFill>
              </a:rPr>
              <a:t> we can approximate by</a:t>
            </a:r>
          </a:p>
          <a:p>
            <a:pPr>
              <a:buFontTx/>
              <a:buNone/>
            </a:pPr>
            <a:endParaRPr lang="en-US" altLang="ja-JP" sz="2000" dirty="0" smtClean="0">
              <a:solidFill>
                <a:srgbClr val="003366"/>
              </a:solidFill>
            </a:endParaRPr>
          </a:p>
          <a:p>
            <a:pPr>
              <a:buFontTx/>
              <a:buNone/>
            </a:pPr>
            <a:endParaRPr lang="en-US" altLang="ja-JP" sz="2000" dirty="0" smtClean="0">
              <a:solidFill>
                <a:srgbClr val="003366"/>
              </a:solidFill>
            </a:endParaRPr>
          </a:p>
          <a:p>
            <a:pPr>
              <a:buFontTx/>
              <a:buNone/>
            </a:pPr>
            <a:r>
              <a:rPr lang="en-US" altLang="ja-JP" sz="2000" dirty="0" smtClean="0">
                <a:solidFill>
                  <a:srgbClr val="003366"/>
                </a:solidFill>
              </a:rPr>
              <a:t>where          is the boundary state. The constant       is a regularization </a:t>
            </a:r>
          </a:p>
          <a:p>
            <a:pPr>
              <a:buFontTx/>
              <a:buNone/>
            </a:pPr>
            <a:r>
              <a:rPr lang="en-US" altLang="ja-JP" sz="2000" dirty="0" smtClean="0">
                <a:solidFill>
                  <a:srgbClr val="003366"/>
                </a:solidFill>
              </a:rPr>
              <a:t>parameter  and measures  the strength of the quantum quench:</a:t>
            </a:r>
          </a:p>
          <a:p>
            <a:pPr>
              <a:buFontTx/>
              <a:buNone/>
            </a:pPr>
            <a:r>
              <a:rPr lang="en-US" altLang="ja-JP" sz="2000" dirty="0" smtClean="0">
                <a:solidFill>
                  <a:srgbClr val="003366"/>
                </a:solidFill>
              </a:rPr>
              <a:t>                                                                </a:t>
            </a:r>
          </a:p>
          <a:p>
            <a:pPr>
              <a:buFontTx/>
              <a:buNone/>
            </a:pPr>
            <a:r>
              <a:rPr lang="en-US" altLang="ja-JP" sz="2000" dirty="0" smtClean="0">
                <a:solidFill>
                  <a:srgbClr val="003366"/>
                </a:solidFill>
              </a:rPr>
              <a:t>                                                                .</a:t>
            </a:r>
          </a:p>
          <a:p>
            <a:pPr>
              <a:buFontTx/>
              <a:buNone/>
            </a:pPr>
            <a:endParaRPr lang="en-US" altLang="ja-JP" sz="2000" dirty="0" smtClean="0">
              <a:solidFill>
                <a:srgbClr val="003366"/>
              </a:solidFill>
            </a:endParaRPr>
          </a:p>
          <a:p>
            <a:pPr>
              <a:buFontTx/>
              <a:buNone/>
            </a:pPr>
            <a:endParaRPr lang="en-US" altLang="ja-JP" sz="2000" dirty="0" smtClean="0">
              <a:solidFill>
                <a:srgbClr val="003366"/>
              </a:solidFill>
            </a:endParaRPr>
          </a:p>
          <a:p>
            <a:pPr>
              <a:buFontTx/>
              <a:buNone/>
            </a:pPr>
            <a:endParaRPr lang="en-US" altLang="ja-JP" sz="2000" dirty="0" smtClean="0">
              <a:solidFill>
                <a:srgbClr val="003366"/>
              </a:solidFill>
            </a:endParaRPr>
          </a:p>
          <a:p>
            <a:pPr>
              <a:buFontTx/>
              <a:buNone/>
            </a:pPr>
            <a:r>
              <a:rPr lang="en-US" altLang="ja-JP" sz="2000" b="1" dirty="0" smtClean="0">
                <a:solidFill>
                  <a:srgbClr val="003366"/>
                </a:solidFill>
              </a:rPr>
              <a:t>  </a:t>
            </a:r>
            <a:endParaRPr lang="ja-JP" altLang="en-US" sz="2000" b="1" dirty="0" smtClean="0">
              <a:solidFill>
                <a:srgbClr val="003366"/>
              </a:solidFill>
            </a:endParaRPr>
          </a:p>
        </p:txBody>
      </p:sp>
      <p:graphicFrame>
        <p:nvGraphicFramePr>
          <p:cNvPr id="16386" name="Object 7"/>
          <p:cNvGraphicFramePr>
            <a:graphicFrameLocks noChangeAspect="1"/>
          </p:cNvGraphicFramePr>
          <p:nvPr/>
        </p:nvGraphicFramePr>
        <p:xfrm>
          <a:off x="5003800" y="3787775"/>
          <a:ext cx="574675" cy="477838"/>
        </p:xfrm>
        <a:graphic>
          <a:graphicData uri="http://schemas.openxmlformats.org/presentationml/2006/ole">
            <p:oleObj spid="_x0000_s16386" name="数式" r:id="rId4" imgW="317160" imgH="253800" progId="Equation.3">
              <p:embed/>
            </p:oleObj>
          </a:graphicData>
        </a:graphic>
      </p:graphicFrame>
      <p:graphicFrame>
        <p:nvGraphicFramePr>
          <p:cNvPr id="16387" name="Object 5"/>
          <p:cNvGraphicFramePr>
            <a:graphicFrameLocks noChangeAspect="1"/>
          </p:cNvGraphicFramePr>
          <p:nvPr/>
        </p:nvGraphicFramePr>
        <p:xfrm>
          <a:off x="3048000" y="4652963"/>
          <a:ext cx="2259013" cy="563562"/>
        </p:xfrm>
        <a:graphic>
          <a:graphicData uri="http://schemas.openxmlformats.org/presentationml/2006/ole">
            <p:oleObj spid="_x0000_s16387" name="数式" r:id="rId5" imgW="1054080" imgH="253800" progId="Equation.3">
              <p:embed/>
            </p:oleObj>
          </a:graphicData>
        </a:graphic>
      </p:graphicFrame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1115616" y="5241701"/>
          <a:ext cx="519112" cy="563563"/>
        </p:xfrm>
        <a:graphic>
          <a:graphicData uri="http://schemas.openxmlformats.org/presentationml/2006/ole">
            <p:oleObj spid="_x0000_s16388" name="数式" r:id="rId6" imgW="241200" imgH="253800" progId="Equation.3">
              <p:embed/>
            </p:oleObj>
          </a:graphicData>
        </a:graphic>
      </p:graphicFrame>
      <p:graphicFrame>
        <p:nvGraphicFramePr>
          <p:cNvPr id="16389" name="Object 8"/>
          <p:cNvGraphicFramePr>
            <a:graphicFrameLocks noChangeAspect="1"/>
          </p:cNvGraphicFramePr>
          <p:nvPr/>
        </p:nvGraphicFramePr>
        <p:xfrm>
          <a:off x="5867400" y="5372100"/>
          <a:ext cx="273050" cy="309563"/>
        </p:xfrm>
        <a:graphic>
          <a:graphicData uri="http://schemas.openxmlformats.org/presentationml/2006/ole">
            <p:oleObj spid="_x0000_s16389" name="数式" r:id="rId7" imgW="126720" imgH="139680" progId="Equation.3">
              <p:embed/>
            </p:oleObj>
          </a:graphicData>
        </a:graphic>
      </p:graphicFrame>
      <p:graphicFrame>
        <p:nvGraphicFramePr>
          <p:cNvPr id="16390" name="Object 9"/>
          <p:cNvGraphicFramePr>
            <a:graphicFrameLocks noChangeAspect="1"/>
          </p:cNvGraphicFramePr>
          <p:nvPr/>
        </p:nvGraphicFramePr>
        <p:xfrm>
          <a:off x="3676650" y="6002338"/>
          <a:ext cx="1255713" cy="450850"/>
        </p:xfrm>
        <a:graphic>
          <a:graphicData uri="http://schemas.openxmlformats.org/presentationml/2006/ole">
            <p:oleObj spid="_x0000_s16390" name="数式" r:id="rId8" imgW="583920" imgH="203040" progId="Equation.3">
              <p:embed/>
            </p:oleObj>
          </a:graphicData>
        </a:graphic>
      </p:graphicFrame>
      <p:sp>
        <p:nvSpPr>
          <p:cNvPr id="10" name="左右矢印 9"/>
          <p:cNvSpPr/>
          <p:nvPr/>
        </p:nvSpPr>
        <p:spPr>
          <a:xfrm>
            <a:off x="2843808" y="2852936"/>
            <a:ext cx="576262" cy="215900"/>
          </a:xfrm>
          <a:prstGeom prst="leftRightArrow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u="sng" dirty="0" smtClean="0"/>
              <a:t>Calculations of EE</a:t>
            </a:r>
            <a:r>
              <a:rPr lang="ja-JP" altLang="en-US" sz="2400" u="sng" dirty="0" smtClean="0"/>
              <a:t> </a:t>
            </a:r>
            <a:r>
              <a:rPr lang="en-US" altLang="ja-JP" sz="2400" u="sng" dirty="0" smtClean="0"/>
              <a:t>(Replica method)</a:t>
            </a:r>
            <a:endParaRPr lang="ja-JP" altLang="en-US" sz="2400" u="sng" dirty="0" smtClean="0"/>
          </a:p>
        </p:txBody>
      </p:sp>
      <p:pic>
        <p:nvPicPr>
          <p:cNvPr id="75778" name="Picture 2" descr="C:\Users\Tadashi\Desktop\EEquench\Path.ep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955294"/>
            <a:ext cx="3600400" cy="2617722"/>
          </a:xfrm>
          <a:prstGeom prst="rect">
            <a:avLst/>
          </a:prstGeom>
          <a:noFill/>
        </p:spPr>
      </p:pic>
      <p:graphicFrame>
        <p:nvGraphicFramePr>
          <p:cNvPr id="75779" name="Object 5"/>
          <p:cNvGraphicFramePr>
            <a:graphicFrameLocks noChangeAspect="1"/>
          </p:cNvGraphicFramePr>
          <p:nvPr/>
        </p:nvGraphicFramePr>
        <p:xfrm>
          <a:off x="611560" y="1766752"/>
          <a:ext cx="6624736" cy="4686584"/>
        </p:xfrm>
        <a:graphic>
          <a:graphicData uri="http://schemas.openxmlformats.org/presentationml/2006/ole">
            <p:oleObj spid="_x0000_s75779" name="数式" r:id="rId5" imgW="3784320" imgH="2514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タイトル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863600"/>
          </a:xfrm>
        </p:spPr>
        <p:txBody>
          <a:bodyPr/>
          <a:lstStyle/>
          <a:p>
            <a:r>
              <a:rPr lang="ja-JP" altLang="en-US" sz="2800" dirty="0" smtClean="0"/>
              <a:t>①　</a:t>
            </a:r>
            <a:r>
              <a:rPr lang="en-US" altLang="ja-JP" sz="2800" dirty="0" smtClean="0"/>
              <a:t>Introduction</a:t>
            </a:r>
            <a:endParaRPr lang="ja-JP" altLang="en-US" sz="2800" dirty="0" smtClean="0"/>
          </a:p>
        </p:txBody>
      </p:sp>
      <p:sp>
        <p:nvSpPr>
          <p:cNvPr id="22531" name="コンテンツ プレースホルダ 2"/>
          <p:cNvSpPr>
            <a:spLocks noGrp="1"/>
          </p:cNvSpPr>
          <p:nvPr>
            <p:ph idx="1"/>
          </p:nvPr>
        </p:nvSpPr>
        <p:spPr>
          <a:xfrm>
            <a:off x="539750" y="1125538"/>
            <a:ext cx="7993063" cy="500062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dirty="0" err="1" smtClean="0">
                <a:solidFill>
                  <a:srgbClr val="000066"/>
                </a:solidFill>
              </a:rPr>
              <a:t>AdS</a:t>
            </a:r>
            <a:r>
              <a:rPr lang="en-US" altLang="ja-JP" sz="2400" dirty="0" smtClean="0">
                <a:solidFill>
                  <a:srgbClr val="000066"/>
                </a:solidFill>
              </a:rPr>
              <a:t>/CFT has been a very powerful tool to understand the </a:t>
            </a:r>
          </a:p>
          <a:p>
            <a:pPr>
              <a:buFontTx/>
              <a:buNone/>
            </a:pPr>
            <a:r>
              <a:rPr lang="en-US" altLang="ja-JP" sz="2400" dirty="0" smtClean="0">
                <a:solidFill>
                  <a:srgbClr val="000066"/>
                </a:solidFill>
              </a:rPr>
              <a:t>physics of black holes.   </a:t>
            </a:r>
            <a:r>
              <a:rPr lang="en-US" altLang="ja-JP" sz="1800" dirty="0" smtClean="0">
                <a:solidFill>
                  <a:srgbClr val="D09E00"/>
                </a:solidFill>
              </a:rPr>
              <a:t>[</a:t>
            </a:r>
            <a:r>
              <a:rPr lang="en-US" altLang="ja-JP" sz="1800" dirty="0" err="1" smtClean="0">
                <a:solidFill>
                  <a:srgbClr val="D09E00"/>
                </a:solidFill>
              </a:rPr>
              <a:t>Strominger-Vafa</a:t>
            </a:r>
            <a:r>
              <a:rPr lang="en-US" altLang="ja-JP" sz="1800" dirty="0" smtClean="0">
                <a:solidFill>
                  <a:srgbClr val="D09E00"/>
                </a:solidFill>
              </a:rPr>
              <a:t>  96’ </a:t>
            </a:r>
            <a:r>
              <a:rPr lang="en-US" altLang="ja-JP" sz="1800" dirty="0" smtClean="0">
                <a:solidFill>
                  <a:srgbClr val="D09E00"/>
                </a:solidFill>
                <a:sym typeface="Wingdings" pitchFamily="2" charset="2"/>
              </a:rPr>
              <a:t> AdS3/CFT2]</a:t>
            </a:r>
          </a:p>
          <a:p>
            <a:pPr>
              <a:buFontTx/>
              <a:buNone/>
            </a:pPr>
            <a:endParaRPr lang="en-US" altLang="ja-JP" sz="1800" dirty="0" smtClean="0">
              <a:solidFill>
                <a:srgbClr val="D09E00"/>
              </a:solidFill>
              <a:sym typeface="Wingdings" pitchFamily="2" charset="2"/>
            </a:endParaRPr>
          </a:p>
          <a:p>
            <a:pPr>
              <a:buFontTx/>
              <a:buNone/>
            </a:pPr>
            <a:r>
              <a:rPr lang="en-US" altLang="ja-JP" sz="2400" dirty="0" smtClean="0">
                <a:solidFill>
                  <a:srgbClr val="002060"/>
                </a:solidFill>
              </a:rPr>
              <a:t>In spite of tremendous progresses, there are still several </a:t>
            </a:r>
          </a:p>
          <a:p>
            <a:pPr>
              <a:buFontTx/>
              <a:buNone/>
            </a:pPr>
            <a:r>
              <a:rPr lang="en-US" altLang="ja-JP" sz="2400" dirty="0" smtClean="0">
                <a:solidFill>
                  <a:srgbClr val="002060"/>
                </a:solidFill>
              </a:rPr>
              <a:t>unsolved or  developing important problems on black </a:t>
            </a:r>
          </a:p>
          <a:p>
            <a:pPr>
              <a:buFontTx/>
              <a:buNone/>
            </a:pPr>
            <a:r>
              <a:rPr lang="en-US" altLang="ja-JP" sz="2400" dirty="0" smtClean="0">
                <a:solidFill>
                  <a:srgbClr val="002060"/>
                </a:solidFill>
              </a:rPr>
              <a:t>holes in quantum gravity. </a:t>
            </a:r>
            <a:endParaRPr lang="en-US" altLang="ja-JP" sz="2400" dirty="0" smtClean="0">
              <a:solidFill>
                <a:srgbClr val="990033"/>
              </a:solidFill>
            </a:endParaRPr>
          </a:p>
          <a:p>
            <a:pPr>
              <a:buFontTx/>
              <a:buNone/>
            </a:pPr>
            <a:endParaRPr lang="en-US" altLang="ja-JP" sz="2400" dirty="0" smtClean="0">
              <a:solidFill>
                <a:srgbClr val="990033"/>
              </a:solidFill>
            </a:endParaRPr>
          </a:p>
          <a:p>
            <a:pPr>
              <a:buFontTx/>
              <a:buNone/>
            </a:pPr>
            <a:r>
              <a:rPr lang="en-US" altLang="ja-JP" sz="2400" dirty="0" smtClean="0">
                <a:solidFill>
                  <a:srgbClr val="002060"/>
                </a:solidFill>
              </a:rPr>
              <a:t>The one which we would like to discuss here is about </a:t>
            </a:r>
          </a:p>
          <a:p>
            <a:pPr>
              <a:buFontTx/>
              <a:buNone/>
            </a:pPr>
            <a:r>
              <a:rPr lang="en-US" altLang="ja-JP" sz="2400" dirty="0" smtClean="0">
                <a:solidFill>
                  <a:srgbClr val="002060"/>
                </a:solidFill>
              </a:rPr>
              <a:t>the dynamical aspects where we cannot employ the </a:t>
            </a:r>
          </a:p>
          <a:p>
            <a:pPr>
              <a:buFontTx/>
              <a:buNone/>
            </a:pPr>
            <a:r>
              <a:rPr lang="en-US" altLang="ja-JP" sz="2400" dirty="0" err="1" smtClean="0">
                <a:solidFill>
                  <a:srgbClr val="002060"/>
                </a:solidFill>
              </a:rPr>
              <a:t>supersymmetries</a:t>
            </a:r>
            <a:r>
              <a:rPr lang="en-US" altLang="ja-JP" sz="2400" dirty="0" smtClean="0">
                <a:solidFill>
                  <a:srgbClr val="002060"/>
                </a:solidFill>
              </a:rPr>
              <a:t>.</a:t>
            </a:r>
          </a:p>
          <a:p>
            <a:pPr>
              <a:buFontTx/>
              <a:buNone/>
            </a:pPr>
            <a:endParaRPr lang="en-US" altLang="ja-JP" sz="2400" dirty="0" smtClean="0">
              <a:solidFill>
                <a:srgbClr val="000066"/>
              </a:solidFill>
            </a:endParaRPr>
          </a:p>
          <a:p>
            <a:pPr>
              <a:buFontTx/>
              <a:buNone/>
            </a:pPr>
            <a:endParaRPr lang="ja-JP" altLang="en-US" sz="2400" dirty="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Content Placeholder 2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200" dirty="0" smtClean="0">
                <a:solidFill>
                  <a:srgbClr val="003366"/>
                </a:solidFill>
              </a:rPr>
              <a:t>The final result of entanglement entropy is given by</a:t>
            </a:r>
          </a:p>
          <a:p>
            <a:pPr>
              <a:buFontTx/>
              <a:buNone/>
            </a:pPr>
            <a:endParaRPr lang="en-US" altLang="ja-JP" sz="2000" dirty="0" smtClean="0">
              <a:solidFill>
                <a:srgbClr val="003366"/>
              </a:solidFill>
            </a:endParaRPr>
          </a:p>
          <a:p>
            <a:pPr>
              <a:buFontTx/>
              <a:buNone/>
            </a:pPr>
            <a:endParaRPr lang="en-US" altLang="ja-JP" sz="2000" dirty="0" smtClean="0">
              <a:solidFill>
                <a:srgbClr val="003366"/>
              </a:solidFill>
            </a:endParaRPr>
          </a:p>
          <a:p>
            <a:pPr>
              <a:buFontTx/>
              <a:buNone/>
            </a:pPr>
            <a:endParaRPr lang="en-US" altLang="ja-JP" sz="2000" dirty="0" smtClean="0">
              <a:solidFill>
                <a:srgbClr val="003366"/>
              </a:solidFill>
            </a:endParaRPr>
          </a:p>
          <a:p>
            <a:pPr>
              <a:buFontTx/>
              <a:buNone/>
            </a:pPr>
            <a:endParaRPr lang="en-US" altLang="ja-JP" sz="2000" dirty="0" smtClean="0">
              <a:solidFill>
                <a:srgbClr val="003366"/>
              </a:solidFill>
            </a:endParaRPr>
          </a:p>
          <a:p>
            <a:pPr>
              <a:buFontTx/>
              <a:buNone/>
            </a:pPr>
            <a:endParaRPr lang="en-US" altLang="ja-JP" sz="2000" dirty="0" smtClean="0">
              <a:solidFill>
                <a:srgbClr val="003366"/>
              </a:solidFill>
            </a:endParaRPr>
          </a:p>
          <a:p>
            <a:pPr>
              <a:buFontTx/>
              <a:buNone/>
            </a:pPr>
            <a:endParaRPr lang="en-US" altLang="ja-JP" sz="2000" dirty="0" smtClean="0">
              <a:solidFill>
                <a:srgbClr val="003366"/>
              </a:solidFill>
            </a:endParaRPr>
          </a:p>
          <a:p>
            <a:pPr>
              <a:buFontTx/>
              <a:buNone/>
            </a:pPr>
            <a:endParaRPr lang="en-US" altLang="ja-JP" sz="2000" dirty="0" smtClean="0">
              <a:solidFill>
                <a:srgbClr val="003366"/>
              </a:solidFill>
            </a:endParaRPr>
          </a:p>
          <a:p>
            <a:pPr>
              <a:buFontTx/>
              <a:buNone/>
            </a:pPr>
            <a:endParaRPr lang="en-US" altLang="ja-JP" sz="2000" dirty="0" smtClean="0">
              <a:solidFill>
                <a:srgbClr val="003366"/>
              </a:solidFill>
            </a:endParaRPr>
          </a:p>
          <a:p>
            <a:pPr>
              <a:buFontTx/>
              <a:buNone/>
            </a:pPr>
            <a:endParaRPr lang="en-US" altLang="ja-JP" sz="2000" dirty="0" smtClean="0">
              <a:solidFill>
                <a:srgbClr val="003366"/>
              </a:solidFill>
            </a:endParaRPr>
          </a:p>
          <a:p>
            <a:pPr>
              <a:buFontTx/>
              <a:buNone/>
            </a:pPr>
            <a:endParaRPr lang="en-US" altLang="ja-JP" sz="2000" dirty="0" smtClean="0">
              <a:solidFill>
                <a:srgbClr val="003366"/>
              </a:solidFill>
            </a:endParaRPr>
          </a:p>
          <a:p>
            <a:pPr>
              <a:buFontTx/>
              <a:buNone/>
            </a:pPr>
            <a:r>
              <a:rPr lang="en-US" altLang="ja-JP" sz="2200" dirty="0" smtClean="0">
                <a:solidFill>
                  <a:srgbClr val="003366"/>
                </a:solidFill>
              </a:rPr>
              <a:t>This satisfies </a:t>
            </a:r>
          </a:p>
          <a:p>
            <a:pPr>
              <a:buFontTx/>
              <a:buNone/>
            </a:pPr>
            <a:endParaRPr lang="ja-JP" altLang="en-US" sz="2000" dirty="0" smtClean="0">
              <a:solidFill>
                <a:srgbClr val="003366"/>
              </a:solidFill>
            </a:endParaRPr>
          </a:p>
        </p:txBody>
      </p:sp>
      <p:graphicFrame>
        <p:nvGraphicFramePr>
          <p:cNvPr id="17410" name="Object 4"/>
          <p:cNvGraphicFramePr>
            <a:graphicFrameLocks noChangeAspect="1"/>
          </p:cNvGraphicFramePr>
          <p:nvPr/>
        </p:nvGraphicFramePr>
        <p:xfrm>
          <a:off x="466725" y="1154113"/>
          <a:ext cx="8334375" cy="2419350"/>
        </p:xfrm>
        <a:graphic>
          <a:graphicData uri="http://schemas.openxmlformats.org/presentationml/2006/ole">
            <p:oleObj spid="_x0000_s17410" name="数式" r:id="rId4" imgW="5105160" imgH="1434960" progId="Equation.3">
              <p:embed/>
            </p:oleObj>
          </a:graphicData>
        </a:graphic>
      </p:graphicFrame>
      <p:sp>
        <p:nvSpPr>
          <p:cNvPr id="17413" name="Oval 19"/>
          <p:cNvSpPr>
            <a:spLocks noChangeArrowheads="1"/>
          </p:cNvSpPr>
          <p:nvPr/>
        </p:nvSpPr>
        <p:spPr bwMode="auto">
          <a:xfrm>
            <a:off x="6045200" y="3502025"/>
            <a:ext cx="1295400" cy="1152525"/>
          </a:xfrm>
          <a:prstGeom prst="ellipse">
            <a:avLst/>
          </a:prstGeom>
          <a:noFill/>
          <a:ln w="635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4" name="Arc 20"/>
          <p:cNvSpPr>
            <a:spLocks/>
          </p:cNvSpPr>
          <p:nvPr/>
        </p:nvSpPr>
        <p:spPr bwMode="auto">
          <a:xfrm>
            <a:off x="6692900" y="3502025"/>
            <a:ext cx="647700" cy="581025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5" name="AutoShape 21"/>
          <p:cNvSpPr>
            <a:spLocks/>
          </p:cNvSpPr>
          <p:nvPr/>
        </p:nvSpPr>
        <p:spPr bwMode="auto">
          <a:xfrm rot="7975662">
            <a:off x="7196932" y="3142456"/>
            <a:ext cx="215900" cy="792163"/>
          </a:xfrm>
          <a:prstGeom prst="leftBrace">
            <a:avLst>
              <a:gd name="adj1" fmla="val 3057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6" name="Text Box 22"/>
          <p:cNvSpPr txBox="1">
            <a:spLocks noChangeArrowheads="1"/>
          </p:cNvSpPr>
          <p:nvPr/>
        </p:nvSpPr>
        <p:spPr bwMode="auto">
          <a:xfrm>
            <a:off x="7340600" y="3141663"/>
            <a:ext cx="3270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σ</a:t>
            </a:r>
          </a:p>
        </p:txBody>
      </p:sp>
      <p:sp>
        <p:nvSpPr>
          <p:cNvPr id="17417" name="Text Box 23"/>
          <p:cNvSpPr txBox="1">
            <a:spLocks noChangeArrowheads="1"/>
          </p:cNvSpPr>
          <p:nvPr/>
        </p:nvSpPr>
        <p:spPr bwMode="auto">
          <a:xfrm>
            <a:off x="5768975" y="327183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>
                <a:solidFill>
                  <a:srgbClr val="006600"/>
                </a:solidFill>
              </a:rPr>
              <a:t>B</a:t>
            </a:r>
          </a:p>
        </p:txBody>
      </p:sp>
      <p:sp>
        <p:nvSpPr>
          <p:cNvPr id="17418" name="Text Box 24"/>
          <p:cNvSpPr txBox="1">
            <a:spLocks noChangeArrowheads="1"/>
          </p:cNvSpPr>
          <p:nvPr/>
        </p:nvSpPr>
        <p:spPr bwMode="auto">
          <a:xfrm>
            <a:off x="6692900" y="3575050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>
                <a:solidFill>
                  <a:srgbClr val="CC0000"/>
                </a:solidFill>
              </a:rPr>
              <a:t>A</a:t>
            </a:r>
          </a:p>
        </p:txBody>
      </p:sp>
      <p:graphicFrame>
        <p:nvGraphicFramePr>
          <p:cNvPr id="17411" name="Object 6"/>
          <p:cNvGraphicFramePr>
            <a:graphicFrameLocks noChangeAspect="1"/>
          </p:cNvGraphicFramePr>
          <p:nvPr/>
        </p:nvGraphicFramePr>
        <p:xfrm>
          <a:off x="684213" y="5002237"/>
          <a:ext cx="7920037" cy="1235075"/>
        </p:xfrm>
        <a:graphic>
          <a:graphicData uri="http://schemas.openxmlformats.org/presentationml/2006/ole">
            <p:oleObj spid="_x0000_s17411" name="数式" r:id="rId5" imgW="4444920" imgH="6728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47050" cy="922337"/>
          </a:xfrm>
        </p:spPr>
        <p:txBody>
          <a:bodyPr/>
          <a:lstStyle/>
          <a:p>
            <a:pPr algn="l"/>
            <a:r>
              <a:rPr lang="en-US" altLang="ja-JP" sz="2400" dirty="0">
                <a:solidFill>
                  <a:srgbClr val="990033"/>
                </a:solidFill>
              </a:rPr>
              <a:t>cf. Finite Size System at Finite Temperature </a:t>
            </a:r>
            <a:br>
              <a:rPr lang="en-US" altLang="ja-JP" sz="2400" dirty="0">
                <a:solidFill>
                  <a:srgbClr val="990033"/>
                </a:solidFill>
              </a:rPr>
            </a:br>
            <a:r>
              <a:rPr lang="en-US" altLang="ja-JP" sz="2400" dirty="0">
                <a:solidFill>
                  <a:srgbClr val="990033"/>
                </a:solidFill>
              </a:rPr>
              <a:t> </a:t>
            </a:r>
            <a:r>
              <a:rPr lang="en-US" altLang="ja-JP" sz="2400" dirty="0">
                <a:solidFill>
                  <a:srgbClr val="006600"/>
                </a:solidFill>
              </a:rPr>
              <a:t>(2D free </a:t>
            </a:r>
            <a:r>
              <a:rPr lang="en-US" altLang="ja-JP" sz="2400" dirty="0" err="1">
                <a:solidFill>
                  <a:srgbClr val="006600"/>
                </a:solidFill>
              </a:rPr>
              <a:t>fermion</a:t>
            </a:r>
            <a:r>
              <a:rPr lang="en-US" altLang="ja-JP" sz="2400" dirty="0">
                <a:solidFill>
                  <a:srgbClr val="006600"/>
                </a:solidFill>
              </a:rPr>
              <a:t> </a:t>
            </a:r>
            <a:r>
              <a:rPr lang="en-US" altLang="ja-JP" sz="2400" dirty="0" smtClean="0">
                <a:solidFill>
                  <a:srgbClr val="006600"/>
                </a:solidFill>
              </a:rPr>
              <a:t>c=1 on torus)</a:t>
            </a:r>
            <a:r>
              <a:rPr lang="en-US" altLang="ja-JP" sz="2400" dirty="0" smtClean="0">
                <a:solidFill>
                  <a:srgbClr val="990033"/>
                </a:solidFill>
              </a:rPr>
              <a:t>     </a:t>
            </a:r>
            <a:r>
              <a:rPr lang="en-US" altLang="ja-JP" sz="1800" dirty="0">
                <a:solidFill>
                  <a:srgbClr val="CC6600"/>
                </a:solidFill>
              </a:rPr>
              <a:t>[07’ </a:t>
            </a:r>
            <a:r>
              <a:rPr lang="en-US" altLang="ja-JP" sz="1800" dirty="0" err="1" smtClean="0">
                <a:solidFill>
                  <a:srgbClr val="CC6600"/>
                </a:solidFill>
              </a:rPr>
              <a:t>Azeyanagi</a:t>
            </a:r>
            <a:r>
              <a:rPr lang="en-US" altLang="ja-JP" sz="1800" dirty="0" smtClean="0">
                <a:solidFill>
                  <a:srgbClr val="CC6600"/>
                </a:solidFill>
              </a:rPr>
              <a:t>-</a:t>
            </a:r>
            <a:r>
              <a:rPr lang="en-US" altLang="ja-JP" sz="1800" dirty="0" err="1" smtClean="0">
                <a:solidFill>
                  <a:srgbClr val="CC6600"/>
                </a:solidFill>
              </a:rPr>
              <a:t>Nishioka</a:t>
            </a:r>
            <a:r>
              <a:rPr lang="en-US" altLang="ja-JP" sz="1800" dirty="0" smtClean="0">
                <a:solidFill>
                  <a:srgbClr val="CC6600"/>
                </a:solidFill>
              </a:rPr>
              <a:t>-TT]</a:t>
            </a:r>
            <a:endParaRPr lang="en-US" altLang="ja-JP" sz="1800" dirty="0">
              <a:solidFill>
                <a:srgbClr val="CC6600"/>
              </a:solidFill>
            </a:endParaRPr>
          </a:p>
        </p:txBody>
      </p:sp>
      <p:graphicFrame>
        <p:nvGraphicFramePr>
          <p:cNvPr id="432131" name="Object 3"/>
          <p:cNvGraphicFramePr>
            <a:graphicFrameLocks noChangeAspect="1"/>
          </p:cNvGraphicFramePr>
          <p:nvPr>
            <p:ph type="body" idx="1"/>
          </p:nvPr>
        </p:nvGraphicFramePr>
        <p:xfrm>
          <a:off x="467544" y="1412776"/>
          <a:ext cx="8023225" cy="2422525"/>
        </p:xfrm>
        <a:graphic>
          <a:graphicData uri="http://schemas.openxmlformats.org/presentationml/2006/ole">
            <p:oleObj spid="_x0000_s101378" name="数式" r:id="rId3" imgW="4711680" imgH="1422360" progId="Equation.3">
              <p:embed/>
            </p:oleObj>
          </a:graphicData>
        </a:graphic>
      </p:graphicFrame>
      <p:pic>
        <p:nvPicPr>
          <p:cNvPr id="432133" name="Picture 5" descr="e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73284" y="3069283"/>
            <a:ext cx="3959225" cy="1828800"/>
          </a:xfrm>
          <a:prstGeom prst="rect">
            <a:avLst/>
          </a:prstGeom>
          <a:noFill/>
        </p:spPr>
      </p:pic>
      <p:sp>
        <p:nvSpPr>
          <p:cNvPr id="432134" name="Text Box 6"/>
          <p:cNvSpPr txBox="1">
            <a:spLocks noChangeArrowheads="1"/>
          </p:cNvSpPr>
          <p:nvPr/>
        </p:nvSpPr>
        <p:spPr bwMode="auto">
          <a:xfrm>
            <a:off x="8661072" y="3645545"/>
            <a:ext cx="3754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srgbClr val="CC0000"/>
                </a:solidFill>
              </a:rPr>
              <a:t>σ</a:t>
            </a:r>
            <a:endParaRPr lang="en-US" altLang="ja-JP" sz="2400" dirty="0">
              <a:solidFill>
                <a:srgbClr val="CC0000"/>
              </a:solidFill>
            </a:endParaRPr>
          </a:p>
        </p:txBody>
      </p:sp>
      <p:sp>
        <p:nvSpPr>
          <p:cNvPr id="432135" name="Text Box 7"/>
          <p:cNvSpPr txBox="1">
            <a:spLocks noChangeArrowheads="1"/>
          </p:cNvSpPr>
          <p:nvPr/>
        </p:nvSpPr>
        <p:spPr bwMode="auto">
          <a:xfrm>
            <a:off x="4916159" y="2708920"/>
            <a:ext cx="5613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CC0000"/>
                </a:solidFill>
              </a:rPr>
              <a:t>S</a:t>
            </a:r>
            <a:r>
              <a:rPr lang="en-US" altLang="ja-JP" dirty="0">
                <a:solidFill>
                  <a:srgbClr val="CC0000"/>
                </a:solidFill>
              </a:rPr>
              <a:t>A</a:t>
            </a:r>
          </a:p>
        </p:txBody>
      </p:sp>
      <p:sp>
        <p:nvSpPr>
          <p:cNvPr id="432136" name="AutoShape 8"/>
          <p:cNvSpPr>
            <a:spLocks noChangeArrowheads="1"/>
          </p:cNvSpPr>
          <p:nvPr/>
        </p:nvSpPr>
        <p:spPr bwMode="auto">
          <a:xfrm rot="5400000">
            <a:off x="5204464" y="3529932"/>
            <a:ext cx="792089" cy="216024"/>
          </a:xfrm>
          <a:prstGeom prst="leftRightArrow">
            <a:avLst>
              <a:gd name="adj1" fmla="val 50000"/>
              <a:gd name="adj2" fmla="val 53382"/>
            </a:avLst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32139" name="Text Box 11"/>
          <p:cNvSpPr txBox="1">
            <a:spLocks noChangeArrowheads="1"/>
          </p:cNvSpPr>
          <p:nvPr/>
        </p:nvSpPr>
        <p:spPr bwMode="auto">
          <a:xfrm>
            <a:off x="5564505" y="2881859"/>
            <a:ext cx="20185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 b="1" dirty="0">
                <a:solidFill>
                  <a:srgbClr val="660066"/>
                </a:solidFill>
              </a:rPr>
              <a:t>Thermal Entropy</a:t>
            </a:r>
          </a:p>
        </p:txBody>
      </p:sp>
      <p:graphicFrame>
        <p:nvGraphicFramePr>
          <p:cNvPr id="101379" name="Object 3"/>
          <p:cNvGraphicFramePr>
            <a:graphicFrameLocks noChangeAspect="1"/>
          </p:cNvGraphicFramePr>
          <p:nvPr/>
        </p:nvGraphicFramePr>
        <p:xfrm>
          <a:off x="539552" y="4365104"/>
          <a:ext cx="5038725" cy="1990725"/>
        </p:xfrm>
        <a:graphic>
          <a:graphicData uri="http://schemas.openxmlformats.org/presentationml/2006/ole">
            <p:oleObj spid="_x0000_s101379" name="数式" r:id="rId5" imgW="2958840" imgH="1168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Content Placeholder 2"/>
          <p:cNvSpPr>
            <a:spLocks noGrp="1"/>
          </p:cNvSpPr>
          <p:nvPr>
            <p:ph idx="1"/>
          </p:nvPr>
        </p:nvSpPr>
        <p:spPr>
          <a:xfrm>
            <a:off x="250825" y="260350"/>
            <a:ext cx="8229600" cy="564991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u="sng" dirty="0" smtClean="0">
                <a:solidFill>
                  <a:srgbClr val="000066"/>
                </a:solidFill>
              </a:rPr>
              <a:t>Time evolution of entanglement entropy</a:t>
            </a:r>
          </a:p>
          <a:p>
            <a:pPr>
              <a:buFontTx/>
              <a:buNone/>
            </a:pPr>
            <a:endParaRPr lang="en-US" altLang="ja-JP" sz="2400" dirty="0" smtClean="0">
              <a:solidFill>
                <a:srgbClr val="990033"/>
              </a:solidFill>
            </a:endParaRPr>
          </a:p>
          <a:p>
            <a:pPr>
              <a:buFontTx/>
              <a:buNone/>
            </a:pPr>
            <a:endParaRPr lang="ja-JP" altLang="en-US" sz="2400" dirty="0" smtClean="0">
              <a:solidFill>
                <a:srgbClr val="990033"/>
              </a:solidFill>
            </a:endParaRPr>
          </a:p>
        </p:txBody>
      </p:sp>
      <p:pic>
        <p:nvPicPr>
          <p:cNvPr id="18437" name="Picture 3" descr="C:\Users\Tadashi\Desktop\EEquench\DEE2.ep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188" y="1700213"/>
            <a:ext cx="3960812" cy="257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8434" name="Object 4"/>
          <p:cNvGraphicFramePr>
            <a:graphicFrameLocks noChangeAspect="1"/>
          </p:cNvGraphicFramePr>
          <p:nvPr/>
        </p:nvGraphicFramePr>
        <p:xfrm>
          <a:off x="280988" y="1193800"/>
          <a:ext cx="2058987" cy="444500"/>
        </p:xfrm>
        <a:graphic>
          <a:graphicData uri="http://schemas.openxmlformats.org/presentationml/2006/ole">
            <p:oleObj spid="_x0000_s18434" name="数式" r:id="rId5" imgW="1091880" imgH="228600" progId="Equation.3">
              <p:embed/>
            </p:oleObj>
          </a:graphicData>
        </a:graphic>
      </p:graphicFrame>
      <p:graphicFrame>
        <p:nvGraphicFramePr>
          <p:cNvPr id="18435" name="Object 5"/>
          <p:cNvGraphicFramePr>
            <a:graphicFrameLocks noChangeAspect="1"/>
          </p:cNvGraphicFramePr>
          <p:nvPr/>
        </p:nvGraphicFramePr>
        <p:xfrm>
          <a:off x="4643438" y="3933825"/>
          <a:ext cx="190500" cy="336550"/>
        </p:xfrm>
        <a:graphic>
          <a:graphicData uri="http://schemas.openxmlformats.org/presentationml/2006/ole">
            <p:oleObj spid="_x0000_s18435" name="数式" r:id="rId6" imgW="88560" imgH="152280" progId="Equation.3">
              <p:embed/>
            </p:oleObj>
          </a:graphicData>
        </a:graphic>
      </p:graphicFrame>
      <p:sp>
        <p:nvSpPr>
          <p:cNvPr id="7" name="左右矢印 6"/>
          <p:cNvSpPr/>
          <p:nvPr/>
        </p:nvSpPr>
        <p:spPr>
          <a:xfrm>
            <a:off x="4932363" y="2565400"/>
            <a:ext cx="719137" cy="358775"/>
          </a:xfrm>
          <a:prstGeom prst="leftRightArrow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8439" name="AutoShape 4"/>
          <p:cNvSpPr>
            <a:spLocks noChangeArrowheads="1"/>
          </p:cNvSpPr>
          <p:nvPr/>
        </p:nvSpPr>
        <p:spPr bwMode="auto">
          <a:xfrm>
            <a:off x="6588125" y="836613"/>
            <a:ext cx="1800225" cy="4248150"/>
          </a:xfrm>
          <a:prstGeom prst="can">
            <a:avLst>
              <a:gd name="adj" fmla="val 57859"/>
            </a:avLst>
          </a:prstGeom>
          <a:solidFill>
            <a:schemeClr val="accent1">
              <a:alpha val="52156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 sz="2400">
              <a:solidFill>
                <a:srgbClr val="FF0000"/>
              </a:solidFill>
            </a:endParaRPr>
          </a:p>
          <a:p>
            <a:endParaRPr lang="ja-JP" altLang="en-US" sz="2400">
              <a:solidFill>
                <a:srgbClr val="FF0000"/>
              </a:solidFill>
            </a:endParaRPr>
          </a:p>
        </p:txBody>
      </p:sp>
      <p:sp>
        <p:nvSpPr>
          <p:cNvPr id="18440" name="Line 9"/>
          <p:cNvSpPr>
            <a:spLocks noChangeShapeType="1"/>
          </p:cNvSpPr>
          <p:nvPr/>
        </p:nvSpPr>
        <p:spPr bwMode="auto">
          <a:xfrm flipV="1">
            <a:off x="6300788" y="1989138"/>
            <a:ext cx="0" cy="1681162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41" name="テキスト ボックス 9"/>
          <p:cNvSpPr txBox="1">
            <a:spLocks noChangeArrowheads="1"/>
          </p:cNvSpPr>
          <p:nvPr/>
        </p:nvSpPr>
        <p:spPr bwMode="auto">
          <a:xfrm>
            <a:off x="5802313" y="1527175"/>
            <a:ext cx="857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>
                <a:solidFill>
                  <a:srgbClr val="006600"/>
                </a:solidFill>
              </a:rPr>
              <a:t>Time</a:t>
            </a:r>
            <a:endParaRPr lang="ja-JP" altLang="en-US" sz="2400">
              <a:solidFill>
                <a:srgbClr val="006600"/>
              </a:solidFill>
            </a:endParaRPr>
          </a:p>
        </p:txBody>
      </p:sp>
      <p:sp>
        <p:nvSpPr>
          <p:cNvPr id="21" name="フリーフォーム 20"/>
          <p:cNvSpPr/>
          <p:nvPr/>
        </p:nvSpPr>
        <p:spPr>
          <a:xfrm>
            <a:off x="923925" y="1476375"/>
            <a:ext cx="52388" cy="0"/>
          </a:xfrm>
          <a:custGeom>
            <a:avLst/>
            <a:gdLst>
              <a:gd name="connsiteX0" fmla="*/ 52754 w 52754"/>
              <a:gd name="connsiteY0" fmla="*/ 0 h 0"/>
              <a:gd name="connsiteX1" fmla="*/ 0 w 52754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2754">
                <a:moveTo>
                  <a:pt x="52754" y="0"/>
                </a:moveTo>
                <a:lnTo>
                  <a:pt x="0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2" name="フリーフォーム 21"/>
          <p:cNvSpPr/>
          <p:nvPr/>
        </p:nvSpPr>
        <p:spPr>
          <a:xfrm rot="21429503">
            <a:off x="6711950" y="1474788"/>
            <a:ext cx="806450" cy="2800350"/>
          </a:xfrm>
          <a:custGeom>
            <a:avLst/>
            <a:gdLst>
              <a:gd name="connsiteX0" fmla="*/ 687265 w 690195"/>
              <a:gd name="connsiteY0" fmla="*/ 2690446 h 2690446"/>
              <a:gd name="connsiteX1" fmla="*/ 168519 w 690195"/>
              <a:gd name="connsiteY1" fmla="*/ 2145323 h 2690446"/>
              <a:gd name="connsiteX2" fmla="*/ 590550 w 690195"/>
              <a:gd name="connsiteY2" fmla="*/ 1582615 h 2690446"/>
              <a:gd name="connsiteX3" fmla="*/ 238857 w 690195"/>
              <a:gd name="connsiteY3" fmla="*/ 1099038 h 2690446"/>
              <a:gd name="connsiteX4" fmla="*/ 71804 w 690195"/>
              <a:gd name="connsiteY4" fmla="*/ 931984 h 2690446"/>
              <a:gd name="connsiteX5" fmla="*/ 669680 w 690195"/>
              <a:gd name="connsiteY5" fmla="*/ 474784 h 2690446"/>
              <a:gd name="connsiteX6" fmla="*/ 194896 w 690195"/>
              <a:gd name="connsiteY6" fmla="*/ 0 h 2690446"/>
              <a:gd name="connsiteX0" fmla="*/ 678435 w 681365"/>
              <a:gd name="connsiteY0" fmla="*/ 2690446 h 2690446"/>
              <a:gd name="connsiteX1" fmla="*/ 159689 w 681365"/>
              <a:gd name="connsiteY1" fmla="*/ 2145323 h 2690446"/>
              <a:gd name="connsiteX2" fmla="*/ 581720 w 681365"/>
              <a:gd name="connsiteY2" fmla="*/ 1582615 h 2690446"/>
              <a:gd name="connsiteX3" fmla="*/ 283008 w 681365"/>
              <a:gd name="connsiteY3" fmla="*/ 1209999 h 2690446"/>
              <a:gd name="connsiteX4" fmla="*/ 62974 w 681365"/>
              <a:gd name="connsiteY4" fmla="*/ 931984 h 2690446"/>
              <a:gd name="connsiteX5" fmla="*/ 660850 w 681365"/>
              <a:gd name="connsiteY5" fmla="*/ 474784 h 2690446"/>
              <a:gd name="connsiteX6" fmla="*/ 186066 w 681365"/>
              <a:gd name="connsiteY6" fmla="*/ 0 h 2690446"/>
              <a:gd name="connsiteX0" fmla="*/ 678435 w 681365"/>
              <a:gd name="connsiteY0" fmla="*/ 2690446 h 2690446"/>
              <a:gd name="connsiteX1" fmla="*/ 66984 w 681365"/>
              <a:gd name="connsiteY1" fmla="*/ 2146103 h 2690446"/>
              <a:gd name="connsiteX2" fmla="*/ 581720 w 681365"/>
              <a:gd name="connsiteY2" fmla="*/ 1582615 h 2690446"/>
              <a:gd name="connsiteX3" fmla="*/ 283008 w 681365"/>
              <a:gd name="connsiteY3" fmla="*/ 1209999 h 2690446"/>
              <a:gd name="connsiteX4" fmla="*/ 62974 w 681365"/>
              <a:gd name="connsiteY4" fmla="*/ 931984 h 2690446"/>
              <a:gd name="connsiteX5" fmla="*/ 660850 w 681365"/>
              <a:gd name="connsiteY5" fmla="*/ 474784 h 2690446"/>
              <a:gd name="connsiteX6" fmla="*/ 186066 w 681365"/>
              <a:gd name="connsiteY6" fmla="*/ 0 h 2690446"/>
              <a:gd name="connsiteX0" fmla="*/ 678435 w 684076"/>
              <a:gd name="connsiteY0" fmla="*/ 2690446 h 2690446"/>
              <a:gd name="connsiteX1" fmla="*/ 66984 w 684076"/>
              <a:gd name="connsiteY1" fmla="*/ 2146103 h 2690446"/>
              <a:gd name="connsiteX2" fmla="*/ 648072 w 684076"/>
              <a:gd name="connsiteY2" fmla="*/ 1610326 h 2690446"/>
              <a:gd name="connsiteX3" fmla="*/ 283008 w 684076"/>
              <a:gd name="connsiteY3" fmla="*/ 1209999 h 2690446"/>
              <a:gd name="connsiteX4" fmla="*/ 62974 w 684076"/>
              <a:gd name="connsiteY4" fmla="*/ 931984 h 2690446"/>
              <a:gd name="connsiteX5" fmla="*/ 660850 w 684076"/>
              <a:gd name="connsiteY5" fmla="*/ 474784 h 2690446"/>
              <a:gd name="connsiteX6" fmla="*/ 186066 w 684076"/>
              <a:gd name="connsiteY6" fmla="*/ 0 h 2690446"/>
              <a:gd name="connsiteX0" fmla="*/ 678435 w 756083"/>
              <a:gd name="connsiteY0" fmla="*/ 2690446 h 2690446"/>
              <a:gd name="connsiteX1" fmla="*/ 66984 w 756083"/>
              <a:gd name="connsiteY1" fmla="*/ 2146103 h 2690446"/>
              <a:gd name="connsiteX2" fmla="*/ 720079 w 756083"/>
              <a:gd name="connsiteY2" fmla="*/ 1610326 h 2690446"/>
              <a:gd name="connsiteX3" fmla="*/ 283008 w 756083"/>
              <a:gd name="connsiteY3" fmla="*/ 1209999 h 2690446"/>
              <a:gd name="connsiteX4" fmla="*/ 62974 w 756083"/>
              <a:gd name="connsiteY4" fmla="*/ 931984 h 2690446"/>
              <a:gd name="connsiteX5" fmla="*/ 660850 w 756083"/>
              <a:gd name="connsiteY5" fmla="*/ 474784 h 2690446"/>
              <a:gd name="connsiteX6" fmla="*/ 186066 w 756083"/>
              <a:gd name="connsiteY6" fmla="*/ 0 h 2690446"/>
              <a:gd name="connsiteX0" fmla="*/ 678435 w 756083"/>
              <a:gd name="connsiteY0" fmla="*/ 2801048 h 2801048"/>
              <a:gd name="connsiteX1" fmla="*/ 66984 w 756083"/>
              <a:gd name="connsiteY1" fmla="*/ 2256705 h 2801048"/>
              <a:gd name="connsiteX2" fmla="*/ 720079 w 756083"/>
              <a:gd name="connsiteY2" fmla="*/ 1720928 h 2801048"/>
              <a:gd name="connsiteX3" fmla="*/ 283008 w 756083"/>
              <a:gd name="connsiteY3" fmla="*/ 1320601 h 2801048"/>
              <a:gd name="connsiteX4" fmla="*/ 62974 w 756083"/>
              <a:gd name="connsiteY4" fmla="*/ 1042586 h 2801048"/>
              <a:gd name="connsiteX5" fmla="*/ 660850 w 756083"/>
              <a:gd name="connsiteY5" fmla="*/ 585386 h 2801048"/>
              <a:gd name="connsiteX6" fmla="*/ 215989 w 756083"/>
              <a:gd name="connsiteY6" fmla="*/ 0 h 2801048"/>
              <a:gd name="connsiteX0" fmla="*/ 695424 w 805278"/>
              <a:gd name="connsiteY0" fmla="*/ 2801048 h 2801048"/>
              <a:gd name="connsiteX1" fmla="*/ 83973 w 805278"/>
              <a:gd name="connsiteY1" fmla="*/ 2256705 h 2801048"/>
              <a:gd name="connsiteX2" fmla="*/ 737068 w 805278"/>
              <a:gd name="connsiteY2" fmla="*/ 1720928 h 2801048"/>
              <a:gd name="connsiteX3" fmla="*/ 299997 w 805278"/>
              <a:gd name="connsiteY3" fmla="*/ 1320601 h 2801048"/>
              <a:gd name="connsiteX4" fmla="*/ 79963 w 805278"/>
              <a:gd name="connsiteY4" fmla="*/ 1042586 h 2801048"/>
              <a:gd name="connsiteX5" fmla="*/ 779775 w 805278"/>
              <a:gd name="connsiteY5" fmla="*/ 603914 h 2801048"/>
              <a:gd name="connsiteX6" fmla="*/ 232978 w 805278"/>
              <a:gd name="connsiteY6" fmla="*/ 0 h 280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05278" h="2801048">
                <a:moveTo>
                  <a:pt x="695424" y="2801048"/>
                </a:moveTo>
                <a:cubicBezTo>
                  <a:pt x="444110" y="2620805"/>
                  <a:pt x="77032" y="2436725"/>
                  <a:pt x="83973" y="2256705"/>
                </a:cubicBezTo>
                <a:cubicBezTo>
                  <a:pt x="90914" y="2076685"/>
                  <a:pt x="701064" y="1876945"/>
                  <a:pt x="737068" y="1720928"/>
                </a:cubicBezTo>
                <a:cubicBezTo>
                  <a:pt x="773072" y="1564911"/>
                  <a:pt x="409515" y="1433658"/>
                  <a:pt x="299997" y="1320601"/>
                </a:cubicBezTo>
                <a:cubicBezTo>
                  <a:pt x="190480" y="1207544"/>
                  <a:pt x="0" y="1162034"/>
                  <a:pt x="79963" y="1042586"/>
                </a:cubicBezTo>
                <a:cubicBezTo>
                  <a:pt x="159926" y="923138"/>
                  <a:pt x="754272" y="777678"/>
                  <a:pt x="779775" y="603914"/>
                </a:cubicBezTo>
                <a:cubicBezTo>
                  <a:pt x="805278" y="430150"/>
                  <a:pt x="480627" y="159726"/>
                  <a:pt x="232978" y="0"/>
                </a:cubicBezTo>
              </a:path>
            </a:pathLst>
          </a:custGeom>
          <a:noFill/>
          <a:ln w="38100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3" name="フリーフォーム 22"/>
          <p:cNvSpPr/>
          <p:nvPr/>
        </p:nvSpPr>
        <p:spPr>
          <a:xfrm flipH="1">
            <a:off x="7410450" y="1557338"/>
            <a:ext cx="833438" cy="2689225"/>
          </a:xfrm>
          <a:custGeom>
            <a:avLst/>
            <a:gdLst>
              <a:gd name="connsiteX0" fmla="*/ 687265 w 690195"/>
              <a:gd name="connsiteY0" fmla="*/ 2690446 h 2690446"/>
              <a:gd name="connsiteX1" fmla="*/ 168519 w 690195"/>
              <a:gd name="connsiteY1" fmla="*/ 2145323 h 2690446"/>
              <a:gd name="connsiteX2" fmla="*/ 590550 w 690195"/>
              <a:gd name="connsiteY2" fmla="*/ 1582615 h 2690446"/>
              <a:gd name="connsiteX3" fmla="*/ 238857 w 690195"/>
              <a:gd name="connsiteY3" fmla="*/ 1099038 h 2690446"/>
              <a:gd name="connsiteX4" fmla="*/ 71804 w 690195"/>
              <a:gd name="connsiteY4" fmla="*/ 931984 h 2690446"/>
              <a:gd name="connsiteX5" fmla="*/ 669680 w 690195"/>
              <a:gd name="connsiteY5" fmla="*/ 474784 h 2690446"/>
              <a:gd name="connsiteX6" fmla="*/ 194896 w 690195"/>
              <a:gd name="connsiteY6" fmla="*/ 0 h 2690446"/>
              <a:gd name="connsiteX0" fmla="*/ 678435 w 681365"/>
              <a:gd name="connsiteY0" fmla="*/ 2690446 h 2690446"/>
              <a:gd name="connsiteX1" fmla="*/ 159689 w 681365"/>
              <a:gd name="connsiteY1" fmla="*/ 2145323 h 2690446"/>
              <a:gd name="connsiteX2" fmla="*/ 581720 w 681365"/>
              <a:gd name="connsiteY2" fmla="*/ 1582615 h 2690446"/>
              <a:gd name="connsiteX3" fmla="*/ 283008 w 681365"/>
              <a:gd name="connsiteY3" fmla="*/ 1209999 h 2690446"/>
              <a:gd name="connsiteX4" fmla="*/ 62974 w 681365"/>
              <a:gd name="connsiteY4" fmla="*/ 931984 h 2690446"/>
              <a:gd name="connsiteX5" fmla="*/ 660850 w 681365"/>
              <a:gd name="connsiteY5" fmla="*/ 474784 h 2690446"/>
              <a:gd name="connsiteX6" fmla="*/ 186066 w 681365"/>
              <a:gd name="connsiteY6" fmla="*/ 0 h 2690446"/>
              <a:gd name="connsiteX0" fmla="*/ 678435 w 681365"/>
              <a:gd name="connsiteY0" fmla="*/ 2690446 h 2690446"/>
              <a:gd name="connsiteX1" fmla="*/ 66984 w 681365"/>
              <a:gd name="connsiteY1" fmla="*/ 2146103 h 2690446"/>
              <a:gd name="connsiteX2" fmla="*/ 581720 w 681365"/>
              <a:gd name="connsiteY2" fmla="*/ 1582615 h 2690446"/>
              <a:gd name="connsiteX3" fmla="*/ 283008 w 681365"/>
              <a:gd name="connsiteY3" fmla="*/ 1209999 h 2690446"/>
              <a:gd name="connsiteX4" fmla="*/ 62974 w 681365"/>
              <a:gd name="connsiteY4" fmla="*/ 931984 h 2690446"/>
              <a:gd name="connsiteX5" fmla="*/ 660850 w 681365"/>
              <a:gd name="connsiteY5" fmla="*/ 474784 h 2690446"/>
              <a:gd name="connsiteX6" fmla="*/ 186066 w 681365"/>
              <a:gd name="connsiteY6" fmla="*/ 0 h 2690446"/>
              <a:gd name="connsiteX0" fmla="*/ 678435 w 681365"/>
              <a:gd name="connsiteY0" fmla="*/ 2690446 h 2690446"/>
              <a:gd name="connsiteX1" fmla="*/ 66984 w 681365"/>
              <a:gd name="connsiteY1" fmla="*/ 2146103 h 2690446"/>
              <a:gd name="connsiteX2" fmla="*/ 619423 w 681365"/>
              <a:gd name="connsiteY2" fmla="*/ 1610326 h 2690446"/>
              <a:gd name="connsiteX3" fmla="*/ 283008 w 681365"/>
              <a:gd name="connsiteY3" fmla="*/ 1209999 h 2690446"/>
              <a:gd name="connsiteX4" fmla="*/ 62974 w 681365"/>
              <a:gd name="connsiteY4" fmla="*/ 931984 h 2690446"/>
              <a:gd name="connsiteX5" fmla="*/ 660850 w 681365"/>
              <a:gd name="connsiteY5" fmla="*/ 474784 h 2690446"/>
              <a:gd name="connsiteX6" fmla="*/ 186066 w 681365"/>
              <a:gd name="connsiteY6" fmla="*/ 0 h 2690446"/>
              <a:gd name="connsiteX0" fmla="*/ 678435 w 717369"/>
              <a:gd name="connsiteY0" fmla="*/ 2690446 h 2690446"/>
              <a:gd name="connsiteX1" fmla="*/ 66984 w 717369"/>
              <a:gd name="connsiteY1" fmla="*/ 2146103 h 2690446"/>
              <a:gd name="connsiteX2" fmla="*/ 681365 w 717369"/>
              <a:gd name="connsiteY2" fmla="*/ 1656184 h 2690446"/>
              <a:gd name="connsiteX3" fmla="*/ 283008 w 717369"/>
              <a:gd name="connsiteY3" fmla="*/ 1209999 h 2690446"/>
              <a:gd name="connsiteX4" fmla="*/ 62974 w 717369"/>
              <a:gd name="connsiteY4" fmla="*/ 931984 h 2690446"/>
              <a:gd name="connsiteX5" fmla="*/ 660850 w 717369"/>
              <a:gd name="connsiteY5" fmla="*/ 474784 h 2690446"/>
              <a:gd name="connsiteX6" fmla="*/ 186066 w 717369"/>
              <a:gd name="connsiteY6" fmla="*/ 0 h 2690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7369" h="2690446">
                <a:moveTo>
                  <a:pt x="678435" y="2690446"/>
                </a:moveTo>
                <a:cubicBezTo>
                  <a:pt x="427121" y="2510203"/>
                  <a:pt x="66496" y="2318480"/>
                  <a:pt x="66984" y="2146103"/>
                </a:cubicBezTo>
                <a:cubicBezTo>
                  <a:pt x="67472" y="1973726"/>
                  <a:pt x="645361" y="1812201"/>
                  <a:pt x="681365" y="1656184"/>
                </a:cubicBezTo>
                <a:cubicBezTo>
                  <a:pt x="717369" y="1500167"/>
                  <a:pt x="386073" y="1330699"/>
                  <a:pt x="283008" y="1209999"/>
                </a:cubicBezTo>
                <a:cubicBezTo>
                  <a:pt x="179943" y="1089299"/>
                  <a:pt x="0" y="1054520"/>
                  <a:pt x="62974" y="931984"/>
                </a:cubicBezTo>
                <a:cubicBezTo>
                  <a:pt x="125948" y="809448"/>
                  <a:pt x="640335" y="630115"/>
                  <a:pt x="660850" y="474784"/>
                </a:cubicBezTo>
                <a:cubicBezTo>
                  <a:pt x="681365" y="319453"/>
                  <a:pt x="433715" y="159726"/>
                  <a:pt x="186066" y="0"/>
                </a:cubicBezTo>
              </a:path>
            </a:pathLst>
          </a:custGeom>
          <a:ln w="38100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4" name="円/楕円 23"/>
          <p:cNvSpPr/>
          <p:nvPr/>
        </p:nvSpPr>
        <p:spPr>
          <a:xfrm>
            <a:off x="6875463" y="1052513"/>
            <a:ext cx="1225550" cy="647700"/>
          </a:xfrm>
          <a:prstGeom prst="ellipse">
            <a:avLst/>
          </a:prstGeom>
          <a:noFill/>
          <a:ln w="38100"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5" name="フリーフォーム 24"/>
          <p:cNvSpPr/>
          <p:nvPr/>
        </p:nvSpPr>
        <p:spPr>
          <a:xfrm>
            <a:off x="6729413" y="1039813"/>
            <a:ext cx="1490662" cy="3214687"/>
          </a:xfrm>
          <a:custGeom>
            <a:avLst/>
            <a:gdLst>
              <a:gd name="connsiteX0" fmla="*/ 643304 w 1490296"/>
              <a:gd name="connsiteY0" fmla="*/ 19050 h 3213589"/>
              <a:gd name="connsiteX1" fmla="*/ 933450 w 1490296"/>
              <a:gd name="connsiteY1" fmla="*/ 19050 h 3213589"/>
              <a:gd name="connsiteX2" fmla="*/ 1232389 w 1490296"/>
              <a:gd name="connsiteY2" fmla="*/ 133350 h 3213589"/>
              <a:gd name="connsiteX3" fmla="*/ 1381858 w 1490296"/>
              <a:gd name="connsiteY3" fmla="*/ 282819 h 3213589"/>
              <a:gd name="connsiteX4" fmla="*/ 1320312 w 1490296"/>
              <a:gd name="connsiteY4" fmla="*/ 441081 h 3213589"/>
              <a:gd name="connsiteX5" fmla="*/ 1162050 w 1490296"/>
              <a:gd name="connsiteY5" fmla="*/ 599343 h 3213589"/>
              <a:gd name="connsiteX6" fmla="*/ 880696 w 1490296"/>
              <a:gd name="connsiteY6" fmla="*/ 766396 h 3213589"/>
              <a:gd name="connsiteX7" fmla="*/ 766396 w 1490296"/>
              <a:gd name="connsiteY7" fmla="*/ 889489 h 3213589"/>
              <a:gd name="connsiteX8" fmla="*/ 766396 w 1490296"/>
              <a:gd name="connsiteY8" fmla="*/ 1003789 h 3213589"/>
              <a:gd name="connsiteX9" fmla="*/ 898281 w 1490296"/>
              <a:gd name="connsiteY9" fmla="*/ 1135673 h 3213589"/>
              <a:gd name="connsiteX10" fmla="*/ 1091712 w 1490296"/>
              <a:gd name="connsiteY10" fmla="*/ 1249973 h 3213589"/>
              <a:gd name="connsiteX11" fmla="*/ 1285143 w 1490296"/>
              <a:gd name="connsiteY11" fmla="*/ 1364273 h 3213589"/>
              <a:gd name="connsiteX12" fmla="*/ 1434612 w 1490296"/>
              <a:gd name="connsiteY12" fmla="*/ 1469781 h 3213589"/>
              <a:gd name="connsiteX13" fmla="*/ 1452196 w 1490296"/>
              <a:gd name="connsiteY13" fmla="*/ 1566496 h 3213589"/>
              <a:gd name="connsiteX14" fmla="*/ 1214804 w 1490296"/>
              <a:gd name="connsiteY14" fmla="*/ 1742343 h 3213589"/>
              <a:gd name="connsiteX15" fmla="*/ 1003789 w 1490296"/>
              <a:gd name="connsiteY15" fmla="*/ 1847850 h 3213589"/>
              <a:gd name="connsiteX16" fmla="*/ 836735 w 1490296"/>
              <a:gd name="connsiteY16" fmla="*/ 2023696 h 3213589"/>
              <a:gd name="connsiteX17" fmla="*/ 713643 w 1490296"/>
              <a:gd name="connsiteY17" fmla="*/ 2111619 h 3213589"/>
              <a:gd name="connsiteX18" fmla="*/ 819150 w 1490296"/>
              <a:gd name="connsiteY18" fmla="*/ 2278673 h 3213589"/>
              <a:gd name="connsiteX19" fmla="*/ 1109296 w 1490296"/>
              <a:gd name="connsiteY19" fmla="*/ 2428143 h 3213589"/>
              <a:gd name="connsiteX20" fmla="*/ 1364273 w 1490296"/>
              <a:gd name="connsiteY20" fmla="*/ 2560027 h 3213589"/>
              <a:gd name="connsiteX21" fmla="*/ 1443404 w 1490296"/>
              <a:gd name="connsiteY21" fmla="*/ 2683119 h 3213589"/>
              <a:gd name="connsiteX22" fmla="*/ 1082919 w 1490296"/>
              <a:gd name="connsiteY22" fmla="*/ 3017227 h 3213589"/>
              <a:gd name="connsiteX23" fmla="*/ 792773 w 1490296"/>
              <a:gd name="connsiteY23" fmla="*/ 3166696 h 3213589"/>
              <a:gd name="connsiteX24" fmla="*/ 713643 w 1490296"/>
              <a:gd name="connsiteY24" fmla="*/ 3184281 h 3213589"/>
              <a:gd name="connsiteX25" fmla="*/ 344366 w 1490296"/>
              <a:gd name="connsiteY25" fmla="*/ 2990850 h 3213589"/>
              <a:gd name="connsiteX26" fmla="*/ 142143 w 1490296"/>
              <a:gd name="connsiteY26" fmla="*/ 2779835 h 3213589"/>
              <a:gd name="connsiteX27" fmla="*/ 142143 w 1490296"/>
              <a:gd name="connsiteY27" fmla="*/ 2603989 h 3213589"/>
              <a:gd name="connsiteX28" fmla="*/ 493835 w 1490296"/>
              <a:gd name="connsiteY28" fmla="*/ 2366596 h 3213589"/>
              <a:gd name="connsiteX29" fmla="*/ 740019 w 1490296"/>
              <a:gd name="connsiteY29" fmla="*/ 2164373 h 3213589"/>
              <a:gd name="connsiteX30" fmla="*/ 722435 w 1490296"/>
              <a:gd name="connsiteY30" fmla="*/ 2041281 h 3213589"/>
              <a:gd name="connsiteX31" fmla="*/ 564173 w 1490296"/>
              <a:gd name="connsiteY31" fmla="*/ 1935773 h 3213589"/>
              <a:gd name="connsiteX32" fmla="*/ 203689 w 1490296"/>
              <a:gd name="connsiteY32" fmla="*/ 1698381 h 3213589"/>
              <a:gd name="connsiteX33" fmla="*/ 19050 w 1490296"/>
              <a:gd name="connsiteY33" fmla="*/ 1548912 h 3213589"/>
              <a:gd name="connsiteX34" fmla="*/ 89389 w 1490296"/>
              <a:gd name="connsiteY34" fmla="*/ 1452196 h 3213589"/>
              <a:gd name="connsiteX35" fmla="*/ 388327 w 1490296"/>
              <a:gd name="connsiteY35" fmla="*/ 1293935 h 3213589"/>
              <a:gd name="connsiteX36" fmla="*/ 678473 w 1490296"/>
              <a:gd name="connsiteY36" fmla="*/ 1100504 h 3213589"/>
              <a:gd name="connsiteX37" fmla="*/ 757604 w 1490296"/>
              <a:gd name="connsiteY37" fmla="*/ 986204 h 3213589"/>
              <a:gd name="connsiteX38" fmla="*/ 678473 w 1490296"/>
              <a:gd name="connsiteY38" fmla="*/ 871904 h 3213589"/>
              <a:gd name="connsiteX39" fmla="*/ 467458 w 1490296"/>
              <a:gd name="connsiteY39" fmla="*/ 678473 h 3213589"/>
              <a:gd name="connsiteX40" fmla="*/ 177312 w 1490296"/>
              <a:gd name="connsiteY40" fmla="*/ 467458 h 3213589"/>
              <a:gd name="connsiteX41" fmla="*/ 168519 w 1490296"/>
              <a:gd name="connsiteY41" fmla="*/ 238858 h 3213589"/>
              <a:gd name="connsiteX42" fmla="*/ 458666 w 1490296"/>
              <a:gd name="connsiteY42" fmla="*/ 45427 h 3213589"/>
              <a:gd name="connsiteX43" fmla="*/ 696058 w 1490296"/>
              <a:gd name="connsiteY43" fmla="*/ 19050 h 3213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490296" h="3213589">
                <a:moveTo>
                  <a:pt x="643304" y="19050"/>
                </a:moveTo>
                <a:cubicBezTo>
                  <a:pt x="739286" y="9525"/>
                  <a:pt x="835269" y="0"/>
                  <a:pt x="933450" y="19050"/>
                </a:cubicBezTo>
                <a:cubicBezTo>
                  <a:pt x="1031631" y="38100"/>
                  <a:pt x="1157655" y="89389"/>
                  <a:pt x="1232389" y="133350"/>
                </a:cubicBezTo>
                <a:cubicBezTo>
                  <a:pt x="1307123" y="177311"/>
                  <a:pt x="1367204" y="231530"/>
                  <a:pt x="1381858" y="282819"/>
                </a:cubicBezTo>
                <a:cubicBezTo>
                  <a:pt x="1396512" y="334108"/>
                  <a:pt x="1356947" y="388327"/>
                  <a:pt x="1320312" y="441081"/>
                </a:cubicBezTo>
                <a:cubicBezTo>
                  <a:pt x="1283677" y="493835"/>
                  <a:pt x="1235319" y="545124"/>
                  <a:pt x="1162050" y="599343"/>
                </a:cubicBezTo>
                <a:cubicBezTo>
                  <a:pt x="1088781" y="653562"/>
                  <a:pt x="946638" y="718038"/>
                  <a:pt x="880696" y="766396"/>
                </a:cubicBezTo>
                <a:cubicBezTo>
                  <a:pt x="814754" y="814754"/>
                  <a:pt x="785446" y="849924"/>
                  <a:pt x="766396" y="889489"/>
                </a:cubicBezTo>
                <a:cubicBezTo>
                  <a:pt x="747346" y="929055"/>
                  <a:pt x="744415" y="962758"/>
                  <a:pt x="766396" y="1003789"/>
                </a:cubicBezTo>
                <a:cubicBezTo>
                  <a:pt x="788377" y="1044820"/>
                  <a:pt x="844062" y="1094642"/>
                  <a:pt x="898281" y="1135673"/>
                </a:cubicBezTo>
                <a:cubicBezTo>
                  <a:pt x="952500" y="1176704"/>
                  <a:pt x="1091712" y="1249973"/>
                  <a:pt x="1091712" y="1249973"/>
                </a:cubicBezTo>
                <a:cubicBezTo>
                  <a:pt x="1156189" y="1288073"/>
                  <a:pt x="1227993" y="1327638"/>
                  <a:pt x="1285143" y="1364273"/>
                </a:cubicBezTo>
                <a:cubicBezTo>
                  <a:pt x="1342293" y="1400908"/>
                  <a:pt x="1406770" y="1436077"/>
                  <a:pt x="1434612" y="1469781"/>
                </a:cubicBezTo>
                <a:cubicBezTo>
                  <a:pt x="1462454" y="1503485"/>
                  <a:pt x="1488831" y="1521069"/>
                  <a:pt x="1452196" y="1566496"/>
                </a:cubicBezTo>
                <a:cubicBezTo>
                  <a:pt x="1415561" y="1611923"/>
                  <a:pt x="1289538" y="1695451"/>
                  <a:pt x="1214804" y="1742343"/>
                </a:cubicBezTo>
                <a:cubicBezTo>
                  <a:pt x="1140070" y="1789235"/>
                  <a:pt x="1066800" y="1800958"/>
                  <a:pt x="1003789" y="1847850"/>
                </a:cubicBezTo>
                <a:cubicBezTo>
                  <a:pt x="940778" y="1894742"/>
                  <a:pt x="885093" y="1979735"/>
                  <a:pt x="836735" y="2023696"/>
                </a:cubicBezTo>
                <a:cubicBezTo>
                  <a:pt x="788377" y="2067657"/>
                  <a:pt x="716574" y="2069123"/>
                  <a:pt x="713643" y="2111619"/>
                </a:cubicBezTo>
                <a:cubicBezTo>
                  <a:pt x="710712" y="2154115"/>
                  <a:pt x="753208" y="2225919"/>
                  <a:pt x="819150" y="2278673"/>
                </a:cubicBezTo>
                <a:cubicBezTo>
                  <a:pt x="885092" y="2331427"/>
                  <a:pt x="1109296" y="2428143"/>
                  <a:pt x="1109296" y="2428143"/>
                </a:cubicBezTo>
                <a:cubicBezTo>
                  <a:pt x="1200150" y="2475035"/>
                  <a:pt x="1308589" y="2517531"/>
                  <a:pt x="1364273" y="2560027"/>
                </a:cubicBezTo>
                <a:cubicBezTo>
                  <a:pt x="1419957" y="2602523"/>
                  <a:pt x="1490296" y="2606919"/>
                  <a:pt x="1443404" y="2683119"/>
                </a:cubicBezTo>
                <a:cubicBezTo>
                  <a:pt x="1396512" y="2759319"/>
                  <a:pt x="1191357" y="2936631"/>
                  <a:pt x="1082919" y="3017227"/>
                </a:cubicBezTo>
                <a:cubicBezTo>
                  <a:pt x="974481" y="3097823"/>
                  <a:pt x="854319" y="3138854"/>
                  <a:pt x="792773" y="3166696"/>
                </a:cubicBezTo>
                <a:cubicBezTo>
                  <a:pt x="731227" y="3194538"/>
                  <a:pt x="788378" y="3213589"/>
                  <a:pt x="713643" y="3184281"/>
                </a:cubicBezTo>
                <a:cubicBezTo>
                  <a:pt x="638909" y="3154973"/>
                  <a:pt x="439616" y="3058258"/>
                  <a:pt x="344366" y="2990850"/>
                </a:cubicBezTo>
                <a:cubicBezTo>
                  <a:pt x="249116" y="2923442"/>
                  <a:pt x="175847" y="2844312"/>
                  <a:pt x="142143" y="2779835"/>
                </a:cubicBezTo>
                <a:cubicBezTo>
                  <a:pt x="108439" y="2715358"/>
                  <a:pt x="83528" y="2672862"/>
                  <a:pt x="142143" y="2603989"/>
                </a:cubicBezTo>
                <a:cubicBezTo>
                  <a:pt x="200758" y="2535116"/>
                  <a:pt x="394189" y="2439865"/>
                  <a:pt x="493835" y="2366596"/>
                </a:cubicBezTo>
                <a:cubicBezTo>
                  <a:pt x="593481" y="2293327"/>
                  <a:pt x="701919" y="2218592"/>
                  <a:pt x="740019" y="2164373"/>
                </a:cubicBezTo>
                <a:cubicBezTo>
                  <a:pt x="778119" y="2110154"/>
                  <a:pt x="751743" y="2079381"/>
                  <a:pt x="722435" y="2041281"/>
                </a:cubicBezTo>
                <a:cubicBezTo>
                  <a:pt x="693127" y="2003181"/>
                  <a:pt x="564173" y="1935773"/>
                  <a:pt x="564173" y="1935773"/>
                </a:cubicBezTo>
                <a:cubicBezTo>
                  <a:pt x="477715" y="1878623"/>
                  <a:pt x="294543" y="1762858"/>
                  <a:pt x="203689" y="1698381"/>
                </a:cubicBezTo>
                <a:cubicBezTo>
                  <a:pt x="112835" y="1633904"/>
                  <a:pt x="38100" y="1589943"/>
                  <a:pt x="19050" y="1548912"/>
                </a:cubicBezTo>
                <a:cubicBezTo>
                  <a:pt x="0" y="1507881"/>
                  <a:pt x="27843" y="1494692"/>
                  <a:pt x="89389" y="1452196"/>
                </a:cubicBezTo>
                <a:cubicBezTo>
                  <a:pt x="150935" y="1409700"/>
                  <a:pt x="290146" y="1352550"/>
                  <a:pt x="388327" y="1293935"/>
                </a:cubicBezTo>
                <a:cubicBezTo>
                  <a:pt x="486508" y="1235320"/>
                  <a:pt x="616927" y="1151792"/>
                  <a:pt x="678473" y="1100504"/>
                </a:cubicBezTo>
                <a:cubicBezTo>
                  <a:pt x="740019" y="1049216"/>
                  <a:pt x="757604" y="1024304"/>
                  <a:pt x="757604" y="986204"/>
                </a:cubicBezTo>
                <a:cubicBezTo>
                  <a:pt x="757604" y="948104"/>
                  <a:pt x="726831" y="923192"/>
                  <a:pt x="678473" y="871904"/>
                </a:cubicBezTo>
                <a:cubicBezTo>
                  <a:pt x="630115" y="820616"/>
                  <a:pt x="550985" y="745881"/>
                  <a:pt x="467458" y="678473"/>
                </a:cubicBezTo>
                <a:cubicBezTo>
                  <a:pt x="383931" y="611065"/>
                  <a:pt x="227135" y="540727"/>
                  <a:pt x="177312" y="467458"/>
                </a:cubicBezTo>
                <a:cubicBezTo>
                  <a:pt x="127489" y="394189"/>
                  <a:pt x="121627" y="309196"/>
                  <a:pt x="168519" y="238858"/>
                </a:cubicBezTo>
                <a:cubicBezTo>
                  <a:pt x="215411" y="168520"/>
                  <a:pt x="370743" y="82062"/>
                  <a:pt x="458666" y="45427"/>
                </a:cubicBezTo>
                <a:cubicBezTo>
                  <a:pt x="546589" y="8792"/>
                  <a:pt x="621323" y="13921"/>
                  <a:pt x="696058" y="19050"/>
                </a:cubicBezTo>
              </a:path>
            </a:pathLst>
          </a:custGeom>
          <a:solidFill>
            <a:srgbClr val="990033">
              <a:alpha val="17000"/>
            </a:srgb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8447" name="テキスト ボックス 25"/>
          <p:cNvSpPr txBox="1">
            <a:spLocks noChangeArrowheads="1"/>
          </p:cNvSpPr>
          <p:nvPr/>
        </p:nvSpPr>
        <p:spPr bwMode="auto">
          <a:xfrm>
            <a:off x="7164388" y="3500438"/>
            <a:ext cx="6302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>
                <a:solidFill>
                  <a:srgbClr val="990033"/>
                </a:solidFill>
              </a:rPr>
              <a:t>BH</a:t>
            </a:r>
            <a:endParaRPr lang="ja-JP" altLang="en-US" sz="2400" b="1">
              <a:solidFill>
                <a:srgbClr val="990033"/>
              </a:solidFill>
            </a:endParaRPr>
          </a:p>
        </p:txBody>
      </p:sp>
      <p:sp>
        <p:nvSpPr>
          <p:cNvPr id="18448" name="テキスト ボックス 27"/>
          <p:cNvSpPr txBox="1">
            <a:spLocks noChangeArrowheads="1"/>
          </p:cNvSpPr>
          <p:nvPr/>
        </p:nvSpPr>
        <p:spPr bwMode="auto">
          <a:xfrm>
            <a:off x="7164388" y="2349500"/>
            <a:ext cx="6302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>
                <a:solidFill>
                  <a:srgbClr val="990033"/>
                </a:solidFill>
              </a:rPr>
              <a:t>BH</a:t>
            </a:r>
            <a:endParaRPr lang="ja-JP" altLang="en-US" sz="2400" b="1">
              <a:solidFill>
                <a:srgbClr val="990033"/>
              </a:solidFill>
            </a:endParaRPr>
          </a:p>
        </p:txBody>
      </p:sp>
      <p:sp>
        <p:nvSpPr>
          <p:cNvPr id="18449" name="テキスト ボックス 28"/>
          <p:cNvSpPr txBox="1">
            <a:spLocks noChangeArrowheads="1"/>
          </p:cNvSpPr>
          <p:nvPr/>
        </p:nvSpPr>
        <p:spPr bwMode="auto">
          <a:xfrm>
            <a:off x="4572000" y="2133600"/>
            <a:ext cx="16113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b="1">
                <a:solidFill>
                  <a:srgbClr val="990033"/>
                </a:solidFill>
              </a:rPr>
              <a:t>Holography</a:t>
            </a:r>
            <a:endParaRPr lang="ja-JP" altLang="en-US" sz="2000" b="1">
              <a:solidFill>
                <a:srgbClr val="990033"/>
              </a:solidFill>
            </a:endParaRPr>
          </a:p>
        </p:txBody>
      </p:sp>
      <p:sp>
        <p:nvSpPr>
          <p:cNvPr id="18450" name="テキスト ボックス 29"/>
          <p:cNvSpPr txBox="1">
            <a:spLocks noChangeArrowheads="1"/>
          </p:cNvSpPr>
          <p:nvPr/>
        </p:nvSpPr>
        <p:spPr bwMode="auto">
          <a:xfrm>
            <a:off x="5148263" y="5157788"/>
            <a:ext cx="36591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>
                <a:solidFill>
                  <a:srgbClr val="003366"/>
                </a:solidFill>
              </a:rPr>
              <a:t>BH formation and evaporation </a:t>
            </a:r>
          </a:p>
          <a:p>
            <a:r>
              <a:rPr lang="en-US" altLang="ja-JP" sz="2000" dirty="0">
                <a:solidFill>
                  <a:srgbClr val="003366"/>
                </a:solidFill>
              </a:rPr>
              <a:t> in extremely quantum gravity</a:t>
            </a:r>
            <a:endParaRPr lang="ja-JP" altLang="en-US" sz="2000" dirty="0">
              <a:solidFill>
                <a:srgbClr val="003366"/>
              </a:solidFill>
            </a:endParaRPr>
          </a:p>
        </p:txBody>
      </p:sp>
      <p:sp>
        <p:nvSpPr>
          <p:cNvPr id="18451" name="テキスト ボックス 30"/>
          <p:cNvSpPr txBox="1">
            <a:spLocks noChangeArrowheads="1"/>
          </p:cNvSpPr>
          <p:nvPr/>
        </p:nvSpPr>
        <p:spPr bwMode="auto">
          <a:xfrm>
            <a:off x="1474788" y="5949950"/>
            <a:ext cx="61928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altLang="ja-JP" sz="2400">
                <a:solidFill>
                  <a:srgbClr val="990033"/>
                </a:solidFill>
              </a:rPr>
              <a:t>No information paradox at all in either side !</a:t>
            </a:r>
            <a:endParaRPr lang="ja-JP" altLang="en-US" sz="2400">
              <a:solidFill>
                <a:srgbClr val="990033"/>
              </a:solidFill>
            </a:endParaRPr>
          </a:p>
        </p:txBody>
      </p:sp>
      <p:sp>
        <p:nvSpPr>
          <p:cNvPr id="32" name="右矢印 31"/>
          <p:cNvSpPr/>
          <p:nvPr/>
        </p:nvSpPr>
        <p:spPr>
          <a:xfrm>
            <a:off x="6875463" y="4149725"/>
            <a:ext cx="433387" cy="287338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8453" name="テキスト ボックス 32"/>
          <p:cNvSpPr txBox="1">
            <a:spLocks noChangeArrowheads="1"/>
          </p:cNvSpPr>
          <p:nvPr/>
        </p:nvSpPr>
        <p:spPr bwMode="auto">
          <a:xfrm>
            <a:off x="5724525" y="4006850"/>
            <a:ext cx="12620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rgbClr val="FF0000"/>
                </a:solidFill>
              </a:rPr>
              <a:t>Quantum </a:t>
            </a:r>
          </a:p>
          <a:p>
            <a:r>
              <a:rPr lang="en-US" altLang="ja-JP" b="1">
                <a:solidFill>
                  <a:srgbClr val="FF0000"/>
                </a:solidFill>
              </a:rPr>
              <a:t>  quench</a:t>
            </a:r>
            <a:endParaRPr lang="ja-JP" altLang="en-US" b="1">
              <a:solidFill>
                <a:srgbClr val="FF0000"/>
              </a:solidFill>
            </a:endParaRPr>
          </a:p>
        </p:txBody>
      </p:sp>
      <p:sp>
        <p:nvSpPr>
          <p:cNvPr id="18454" name="テキスト ボックス 33"/>
          <p:cNvSpPr txBox="1">
            <a:spLocks noChangeArrowheads="1"/>
          </p:cNvSpPr>
          <p:nvPr/>
        </p:nvSpPr>
        <p:spPr bwMode="auto">
          <a:xfrm>
            <a:off x="971550" y="4508500"/>
            <a:ext cx="35036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>
                <a:solidFill>
                  <a:srgbClr val="003366"/>
                </a:solidFill>
              </a:rPr>
              <a:t>Quantum quench in free CFT</a:t>
            </a:r>
            <a:endParaRPr lang="ja-JP" altLang="en-US" sz="2000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91288" cy="777875"/>
          </a:xfrm>
        </p:spPr>
        <p:txBody>
          <a:bodyPr/>
          <a:lstStyle/>
          <a:p>
            <a:pPr algn="l"/>
            <a:r>
              <a:rPr lang="en-US" altLang="ja-JP" sz="2400" dirty="0" smtClean="0"/>
              <a:t>(3-2)  More comments</a:t>
            </a:r>
            <a:endParaRPr lang="ja-JP" altLang="en-US" sz="2400" dirty="0" smtClean="0"/>
          </a:p>
        </p:txBody>
      </p:sp>
      <p:sp>
        <p:nvSpPr>
          <p:cNvPr id="34819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dirty="0" smtClean="0">
                <a:solidFill>
                  <a:srgbClr val="003366"/>
                </a:solidFill>
                <a:sym typeface="Wingdings" pitchFamily="2" charset="2"/>
              </a:rPr>
              <a:t>First of all,  we can confirm that the scalar field X </a:t>
            </a:r>
          </a:p>
          <a:p>
            <a:pPr>
              <a:buFontTx/>
              <a:buNone/>
            </a:pPr>
            <a:r>
              <a:rPr lang="en-US" altLang="ja-JP" sz="2400" dirty="0" smtClean="0">
                <a:solidFill>
                  <a:srgbClr val="003366"/>
                </a:solidFill>
                <a:sym typeface="Wingdings" pitchFamily="2" charset="2"/>
              </a:rPr>
              <a:t>(= </a:t>
            </a:r>
            <a:r>
              <a:rPr lang="en-US" altLang="ja-JP" sz="2400" dirty="0" err="1" smtClean="0">
                <a:solidFill>
                  <a:srgbClr val="003366"/>
                </a:solidFill>
                <a:sym typeface="Wingdings" pitchFamily="2" charset="2"/>
              </a:rPr>
              <a:t>bosonization</a:t>
            </a:r>
            <a:r>
              <a:rPr lang="en-US" altLang="ja-JP" sz="2400" dirty="0" smtClean="0">
                <a:solidFill>
                  <a:srgbClr val="003366"/>
                </a:solidFill>
                <a:sym typeface="Wingdings" pitchFamily="2" charset="2"/>
              </a:rPr>
              <a:t> of the Dirac </a:t>
            </a:r>
            <a:r>
              <a:rPr lang="en-US" altLang="ja-JP" sz="2400" dirty="0" err="1" smtClean="0">
                <a:solidFill>
                  <a:srgbClr val="003366"/>
                </a:solidFill>
                <a:sym typeface="Wingdings" pitchFamily="2" charset="2"/>
              </a:rPr>
              <a:t>fermion</a:t>
            </a:r>
            <a:r>
              <a:rPr lang="en-US" altLang="ja-JP" sz="2400" dirty="0" smtClean="0">
                <a:solidFill>
                  <a:srgbClr val="003366"/>
                </a:solidFill>
                <a:sym typeface="Wingdings" pitchFamily="2" charset="2"/>
              </a:rPr>
              <a:t>) is thermally excited:</a:t>
            </a:r>
          </a:p>
          <a:p>
            <a:pPr>
              <a:buFontTx/>
              <a:buNone/>
            </a:pPr>
            <a:endParaRPr lang="en-US" altLang="ja-JP" sz="2400" dirty="0" smtClean="0">
              <a:solidFill>
                <a:srgbClr val="003366"/>
              </a:solidFill>
              <a:sym typeface="Wingdings" pitchFamily="2" charset="2"/>
            </a:endParaRPr>
          </a:p>
          <a:p>
            <a:pPr>
              <a:buFontTx/>
              <a:buNone/>
            </a:pPr>
            <a:endParaRPr lang="en-US" altLang="ja-JP" sz="2400" dirty="0" smtClean="0">
              <a:solidFill>
                <a:srgbClr val="003366"/>
              </a:solidFill>
              <a:sym typeface="Wingdings" pitchFamily="2" charset="2"/>
            </a:endParaRPr>
          </a:p>
          <a:p>
            <a:pPr>
              <a:buFontTx/>
              <a:buNone/>
            </a:pPr>
            <a:endParaRPr lang="en-US" altLang="ja-JP" dirty="0" smtClean="0"/>
          </a:p>
          <a:p>
            <a:pPr>
              <a:buFontTx/>
              <a:buNone/>
            </a:pPr>
            <a:endParaRPr lang="en-US" altLang="ja-JP" dirty="0" smtClean="0"/>
          </a:p>
          <a:p>
            <a:pPr>
              <a:buFontTx/>
              <a:buNone/>
            </a:pPr>
            <a:endParaRPr lang="ja-JP" altLang="en-US" dirty="0" smtClean="0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/>
        </p:nvGraphicFramePr>
        <p:xfrm>
          <a:off x="1043608" y="2564904"/>
          <a:ext cx="7292521" cy="3096344"/>
        </p:xfrm>
        <a:graphic>
          <a:graphicData uri="http://schemas.openxmlformats.org/presentationml/2006/ole">
            <p:oleObj spid="_x0000_s80898" name="数式" r:id="rId4" imgW="3708360" imgH="1574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79512" y="332656"/>
            <a:ext cx="8229600" cy="6009531"/>
          </a:xfrm>
        </p:spPr>
        <p:txBody>
          <a:bodyPr/>
          <a:lstStyle/>
          <a:p>
            <a:pPr>
              <a:buNone/>
            </a:pPr>
            <a:r>
              <a:rPr kumimoji="1" lang="en-US" altLang="ja-JP" sz="2400" u="sng" dirty="0" smtClean="0">
                <a:solidFill>
                  <a:srgbClr val="002060"/>
                </a:solidFill>
              </a:rPr>
              <a:t>Correlation functions</a:t>
            </a:r>
          </a:p>
          <a:p>
            <a:pPr>
              <a:buNone/>
            </a:pPr>
            <a:endParaRPr lang="en-US" altLang="ja-JP" sz="2400" u="sng" dirty="0" smtClean="0"/>
          </a:p>
          <a:p>
            <a:pPr>
              <a:buNone/>
            </a:pPr>
            <a:endParaRPr kumimoji="1" lang="ja-JP" altLang="en-US" sz="2400" dirty="0"/>
          </a:p>
        </p:txBody>
      </p:sp>
      <p:pic>
        <p:nvPicPr>
          <p:cNvPr id="81922" name="Picture 2" descr="C:\Users\Tadashi\Desktop\EEquench\DEE2.ep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947861"/>
            <a:ext cx="3960440" cy="1080120"/>
          </a:xfrm>
          <a:prstGeom prst="rect">
            <a:avLst/>
          </a:prstGeom>
          <a:noFill/>
        </p:spPr>
      </p:pic>
      <p:pic>
        <p:nvPicPr>
          <p:cNvPr id="81923" name="Picture 3" descr="C:\Users\Tadashi\Desktop\EEquench\Ftplot.ep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31840" y="5124325"/>
            <a:ext cx="8064896" cy="1224136"/>
          </a:xfrm>
          <a:prstGeom prst="rect">
            <a:avLst/>
          </a:prstGeom>
          <a:noFill/>
        </p:spPr>
      </p:pic>
      <p:pic>
        <p:nvPicPr>
          <p:cNvPr id="81924" name="Picture 4" descr="C:\Users\Tadashi\Desktop\EEquench\Gtplot.ep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31840" y="3612157"/>
            <a:ext cx="7920880" cy="1368152"/>
          </a:xfrm>
          <a:prstGeom prst="rect">
            <a:avLst/>
          </a:prstGeom>
          <a:noFill/>
        </p:spPr>
      </p:pic>
      <p:pic>
        <p:nvPicPr>
          <p:cNvPr id="81925" name="Picture 5" descr="C:\Users\Tadashi\Desktop\EEquench\onepoint.eps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87824" y="2171997"/>
            <a:ext cx="5832648" cy="1224136"/>
          </a:xfrm>
          <a:prstGeom prst="rect">
            <a:avLst/>
          </a:prstGeom>
          <a:noFill/>
        </p:spPr>
      </p:pic>
      <p:graphicFrame>
        <p:nvGraphicFramePr>
          <p:cNvPr id="81926" name="Object 6"/>
          <p:cNvGraphicFramePr>
            <a:graphicFrameLocks noChangeAspect="1"/>
          </p:cNvGraphicFramePr>
          <p:nvPr/>
        </p:nvGraphicFramePr>
        <p:xfrm>
          <a:off x="1187624" y="1196752"/>
          <a:ext cx="1080120" cy="654967"/>
        </p:xfrm>
        <a:graphic>
          <a:graphicData uri="http://schemas.openxmlformats.org/presentationml/2006/ole">
            <p:oleObj spid="_x0000_s81926" name="数式" r:id="rId8" imgW="419040" imgH="253800" progId="Equation.3">
              <p:embed/>
            </p:oleObj>
          </a:graphicData>
        </a:graphic>
      </p:graphicFrame>
      <p:graphicFrame>
        <p:nvGraphicFramePr>
          <p:cNvPr id="81927" name="Object 7"/>
          <p:cNvGraphicFramePr>
            <a:graphicFrameLocks noChangeAspect="1"/>
          </p:cNvGraphicFramePr>
          <p:nvPr/>
        </p:nvGraphicFramePr>
        <p:xfrm>
          <a:off x="971600" y="2420888"/>
          <a:ext cx="1441450" cy="720725"/>
        </p:xfrm>
        <a:graphic>
          <a:graphicData uri="http://schemas.openxmlformats.org/presentationml/2006/ole">
            <p:oleObj spid="_x0000_s81927" name="数式" r:id="rId9" imgW="558720" imgH="279360" progId="Equation.3">
              <p:embed/>
            </p:oleObj>
          </a:graphicData>
        </a:graphic>
      </p:graphicFrame>
      <p:graphicFrame>
        <p:nvGraphicFramePr>
          <p:cNvPr id="81929" name="Object 9"/>
          <p:cNvGraphicFramePr>
            <a:graphicFrameLocks noChangeAspect="1"/>
          </p:cNvGraphicFramePr>
          <p:nvPr/>
        </p:nvGraphicFramePr>
        <p:xfrm>
          <a:off x="467544" y="3789040"/>
          <a:ext cx="2620963" cy="720725"/>
        </p:xfrm>
        <a:graphic>
          <a:graphicData uri="http://schemas.openxmlformats.org/presentationml/2006/ole">
            <p:oleObj spid="_x0000_s81929" name="数式" r:id="rId10" imgW="1015920" imgH="279360" progId="Equation.3">
              <p:embed/>
            </p:oleObj>
          </a:graphicData>
        </a:graphic>
      </p:graphicFrame>
      <p:graphicFrame>
        <p:nvGraphicFramePr>
          <p:cNvPr id="81930" name="Object 10"/>
          <p:cNvGraphicFramePr>
            <a:graphicFrameLocks noChangeAspect="1"/>
          </p:cNvGraphicFramePr>
          <p:nvPr/>
        </p:nvGraphicFramePr>
        <p:xfrm>
          <a:off x="323528" y="5373216"/>
          <a:ext cx="2652712" cy="720725"/>
        </p:xfrm>
        <a:graphic>
          <a:graphicData uri="http://schemas.openxmlformats.org/presentationml/2006/ole">
            <p:oleObj spid="_x0000_s81930" name="数式" r:id="rId11" imgW="1028520" imgH="279360" progId="Equation.3">
              <p:embed/>
            </p:oleObj>
          </a:graphicData>
        </a:graphic>
      </p:graphicFrame>
      <p:cxnSp>
        <p:nvCxnSpPr>
          <p:cNvPr id="16" name="直線矢印コネクタ 15"/>
          <p:cNvCxnSpPr/>
          <p:nvPr/>
        </p:nvCxnSpPr>
        <p:spPr>
          <a:xfrm rot="5400000" flipH="1" flipV="1">
            <a:off x="3096630" y="1087946"/>
            <a:ext cx="792088" cy="1588"/>
          </a:xfrm>
          <a:prstGeom prst="straightConnector1">
            <a:avLst/>
          </a:prstGeom>
          <a:ln w="38100">
            <a:solidFill>
              <a:srgbClr val="9900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3275856" y="260648"/>
            <a:ext cx="13965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990033"/>
                </a:solidFill>
              </a:rPr>
              <a:t>Size of BH</a:t>
            </a:r>
            <a:endParaRPr kumimoji="1" lang="ja-JP" altLang="en-US" sz="2000" dirty="0">
              <a:solidFill>
                <a:srgbClr val="990033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220072" y="2348880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990033"/>
                </a:solidFill>
              </a:rPr>
              <a:t>Radiations</a:t>
            </a:r>
            <a:endParaRPr kumimoji="1" lang="ja-JP" altLang="en-US" dirty="0">
              <a:solidFill>
                <a:srgbClr val="990033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707904" y="3645024"/>
            <a:ext cx="20697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990033"/>
                </a:solidFill>
              </a:rPr>
              <a:t>Exponential decay</a:t>
            </a:r>
          </a:p>
          <a:p>
            <a:r>
              <a:rPr lang="ja-JP" altLang="en-US" dirty="0" smtClean="0">
                <a:solidFill>
                  <a:srgbClr val="990033"/>
                </a:solidFill>
              </a:rPr>
              <a:t>⇒</a:t>
            </a:r>
            <a:r>
              <a:rPr lang="en-US" altLang="ja-JP" dirty="0" smtClean="0">
                <a:solidFill>
                  <a:srgbClr val="990033"/>
                </a:solidFill>
              </a:rPr>
              <a:t>Thermal</a:t>
            </a:r>
            <a:endParaRPr kumimoji="1" lang="ja-JP" altLang="en-US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>
              <a:buNone/>
            </a:pPr>
            <a:r>
              <a:rPr kumimoji="1" lang="en-US" altLang="ja-JP" sz="2400" u="sng" dirty="0" smtClean="0">
                <a:solidFill>
                  <a:srgbClr val="000066"/>
                </a:solidFill>
              </a:rPr>
              <a:t>Semi Classical </a:t>
            </a:r>
            <a:r>
              <a:rPr kumimoji="1" lang="en-US" altLang="ja-JP" sz="2400" u="sng" dirty="0" err="1" smtClean="0">
                <a:solidFill>
                  <a:srgbClr val="000066"/>
                </a:solidFill>
              </a:rPr>
              <a:t>AdS</a:t>
            </a:r>
            <a:r>
              <a:rPr kumimoji="1" lang="en-US" altLang="ja-JP" sz="2400" u="sng" dirty="0" smtClean="0">
                <a:solidFill>
                  <a:srgbClr val="000066"/>
                </a:solidFill>
              </a:rPr>
              <a:t> BHs ? </a:t>
            </a:r>
          </a:p>
          <a:p>
            <a:pPr>
              <a:buNone/>
            </a:pPr>
            <a:endParaRPr lang="en-US" altLang="ja-JP" sz="2400" u="sng" dirty="0"/>
          </a:p>
          <a:p>
            <a:pPr>
              <a:buNone/>
            </a:pPr>
            <a:r>
              <a:rPr lang="en-US" altLang="ja-JP" sz="2000" dirty="0" smtClean="0"/>
              <a:t>For semi classical BHs, which are much more interesting, the dual CFT </a:t>
            </a:r>
          </a:p>
          <a:p>
            <a:pPr>
              <a:buNone/>
            </a:pPr>
            <a:r>
              <a:rPr lang="en-US" altLang="ja-JP" sz="2000" dirty="0" smtClean="0"/>
              <a:t>gets strongly coupled as usual  and thus the analysis of the time </a:t>
            </a:r>
          </a:p>
          <a:p>
            <a:pPr>
              <a:buNone/>
            </a:pPr>
            <a:r>
              <a:rPr lang="en-US" altLang="ja-JP" sz="2000" dirty="0" smtClean="0"/>
              <a:t>evolution is </a:t>
            </a:r>
            <a:r>
              <a:rPr lang="en-US" altLang="ja-JP" sz="2000" dirty="0" smtClean="0"/>
              <a:t>difficult. </a:t>
            </a:r>
            <a:endParaRPr lang="en-US" altLang="ja-JP" sz="2000" dirty="0" smtClean="0"/>
          </a:p>
          <a:p>
            <a:pPr>
              <a:buNone/>
            </a:pPr>
            <a:endParaRPr lang="en-US" altLang="ja-JP" sz="2000" dirty="0" smtClean="0"/>
          </a:p>
          <a:p>
            <a:pPr>
              <a:buNone/>
            </a:pPr>
            <a:r>
              <a:rPr lang="en-US" altLang="ja-JP" sz="2000" dirty="0" smtClean="0"/>
              <a:t>However, we can still guess what will happen especially in the AdS3 </a:t>
            </a:r>
          </a:p>
          <a:p>
            <a:pPr>
              <a:buNone/>
            </a:pPr>
            <a:r>
              <a:rPr lang="en-US" altLang="ja-JP" sz="2000" dirty="0" smtClean="0"/>
              <a:t>BH case.</a:t>
            </a:r>
          </a:p>
          <a:p>
            <a:pPr>
              <a:buNone/>
            </a:pPr>
            <a:endParaRPr lang="en-US" altLang="ja-JP" sz="2000" dirty="0" smtClean="0"/>
          </a:p>
        </p:txBody>
      </p:sp>
      <p:cxnSp>
        <p:nvCxnSpPr>
          <p:cNvPr id="4" name="直線矢印コネクタ 3"/>
          <p:cNvCxnSpPr/>
          <p:nvPr/>
        </p:nvCxnSpPr>
        <p:spPr>
          <a:xfrm rot="16200000" flipV="1">
            <a:off x="1281012" y="4933504"/>
            <a:ext cx="1871663" cy="1746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矢印コネクタ 4"/>
          <p:cNvCxnSpPr/>
          <p:nvPr/>
        </p:nvCxnSpPr>
        <p:spPr>
          <a:xfrm flipV="1">
            <a:off x="1793775" y="5661248"/>
            <a:ext cx="6090593" cy="885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2009675" y="5590728"/>
            <a:ext cx="1081088" cy="0"/>
          </a:xfrm>
          <a:prstGeom prst="line">
            <a:avLst/>
          </a:prstGeom>
          <a:ln w="38100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rot="5400000" flipH="1" flipV="1">
            <a:off x="3054251" y="4835078"/>
            <a:ext cx="792162" cy="719137"/>
          </a:xfrm>
          <a:prstGeom prst="line">
            <a:avLst/>
          </a:prstGeom>
          <a:ln w="38100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 flipV="1">
            <a:off x="3809900" y="4797152"/>
            <a:ext cx="2850332" cy="1414"/>
          </a:xfrm>
          <a:prstGeom prst="line">
            <a:avLst/>
          </a:prstGeom>
          <a:ln w="38100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19"/>
          <p:cNvSpPr txBox="1">
            <a:spLocks noChangeArrowheads="1"/>
          </p:cNvSpPr>
          <p:nvPr/>
        </p:nvSpPr>
        <p:spPr bwMode="auto">
          <a:xfrm>
            <a:off x="899592" y="3573016"/>
            <a:ext cx="30812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 err="1" smtClean="0"/>
              <a:t>S</a:t>
            </a:r>
            <a:r>
              <a:rPr lang="en-US" altLang="ja-JP" sz="1400" dirty="0" err="1" smtClean="0"/>
              <a:t>coase</a:t>
            </a:r>
            <a:r>
              <a:rPr lang="en-US" altLang="ja-JP" sz="1400" dirty="0" smtClean="0"/>
              <a:t>-grained </a:t>
            </a:r>
            <a:r>
              <a:rPr lang="ja-JP" altLang="en-US" sz="2000" dirty="0" smtClean="0"/>
              <a:t>＝</a:t>
            </a:r>
            <a:r>
              <a:rPr lang="en-US" altLang="ja-JP" sz="2400" dirty="0" smtClean="0"/>
              <a:t>S</a:t>
            </a:r>
            <a:r>
              <a:rPr lang="en-US" altLang="ja-JP" dirty="0" smtClean="0"/>
              <a:t>A</a:t>
            </a:r>
            <a:r>
              <a:rPr lang="en-US" altLang="ja-JP" sz="2400" dirty="0" smtClean="0"/>
              <a:t>(t</a:t>
            </a:r>
            <a:r>
              <a:rPr lang="en-US" altLang="ja-JP" sz="2400" dirty="0"/>
              <a:t>)-</a:t>
            </a:r>
            <a:r>
              <a:rPr lang="en-US" altLang="ja-JP" sz="2400" dirty="0" err="1"/>
              <a:t>S</a:t>
            </a:r>
            <a:r>
              <a:rPr lang="en-US" altLang="ja-JP" dirty="0" err="1"/>
              <a:t>div</a:t>
            </a:r>
            <a:endParaRPr lang="ja-JP" altLang="en-US" dirty="0"/>
          </a:p>
        </p:txBody>
      </p:sp>
      <p:sp>
        <p:nvSpPr>
          <p:cNvPr id="10" name="テキスト ボックス 20"/>
          <p:cNvSpPr txBox="1">
            <a:spLocks noChangeArrowheads="1"/>
          </p:cNvSpPr>
          <p:nvPr/>
        </p:nvSpPr>
        <p:spPr bwMode="auto">
          <a:xfrm>
            <a:off x="7956376" y="5373216"/>
            <a:ext cx="269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/>
              <a:t>t</a:t>
            </a:r>
            <a:endParaRPr lang="ja-JP" altLang="en-US" sz="2400" dirty="0"/>
          </a:p>
        </p:txBody>
      </p:sp>
      <p:sp>
        <p:nvSpPr>
          <p:cNvPr id="11" name="下矢印 10"/>
          <p:cNvSpPr/>
          <p:nvPr/>
        </p:nvSpPr>
        <p:spPr>
          <a:xfrm>
            <a:off x="3000275" y="4870003"/>
            <a:ext cx="215900" cy="503238"/>
          </a:xfrm>
          <a:prstGeom prst="downArrow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テキスト ボックス 22"/>
          <p:cNvSpPr txBox="1">
            <a:spLocks noChangeArrowheads="1"/>
          </p:cNvSpPr>
          <p:nvPr/>
        </p:nvSpPr>
        <p:spPr bwMode="auto">
          <a:xfrm>
            <a:off x="2566888" y="4222303"/>
            <a:ext cx="12620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rgbClr val="7030A0"/>
                </a:solidFill>
              </a:rPr>
              <a:t>Quantum </a:t>
            </a:r>
          </a:p>
          <a:p>
            <a:r>
              <a:rPr lang="en-US" altLang="ja-JP" b="1">
                <a:solidFill>
                  <a:srgbClr val="7030A0"/>
                </a:solidFill>
              </a:rPr>
              <a:t>quench</a:t>
            </a:r>
            <a:endParaRPr lang="ja-JP" altLang="en-US" b="1">
              <a:solidFill>
                <a:srgbClr val="7030A0"/>
              </a:solidFill>
            </a:endParaRPr>
          </a:p>
        </p:txBody>
      </p:sp>
      <p:sp>
        <p:nvSpPr>
          <p:cNvPr id="13" name="右中かっこ 12"/>
          <p:cNvSpPr/>
          <p:nvPr/>
        </p:nvSpPr>
        <p:spPr>
          <a:xfrm>
            <a:off x="4139952" y="4869160"/>
            <a:ext cx="288032" cy="720080"/>
          </a:xfrm>
          <a:prstGeom prst="rightBrace">
            <a:avLst>
              <a:gd name="adj1" fmla="val 24613"/>
              <a:gd name="adj2" fmla="val 46670"/>
            </a:avLst>
          </a:prstGeom>
          <a:ln w="317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テキスト ボックス 24"/>
          <p:cNvSpPr txBox="1">
            <a:spLocks noChangeArrowheads="1"/>
          </p:cNvSpPr>
          <p:nvPr/>
        </p:nvSpPr>
        <p:spPr bwMode="auto">
          <a:xfrm>
            <a:off x="4427984" y="5013176"/>
            <a:ext cx="1428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 dirty="0">
                <a:solidFill>
                  <a:srgbClr val="7030A0"/>
                </a:solidFill>
              </a:rPr>
              <a:t>BH entropy</a:t>
            </a:r>
            <a:endParaRPr lang="ja-JP" altLang="en-US" b="1" dirty="0">
              <a:solidFill>
                <a:srgbClr val="7030A0"/>
              </a:solidFill>
            </a:endParaRPr>
          </a:p>
        </p:txBody>
      </p:sp>
      <p:cxnSp>
        <p:nvCxnSpPr>
          <p:cNvPr id="15" name="直線コネクタ 14"/>
          <p:cNvCxnSpPr/>
          <p:nvPr/>
        </p:nvCxnSpPr>
        <p:spPr>
          <a:xfrm>
            <a:off x="6660232" y="4797152"/>
            <a:ext cx="864096" cy="792087"/>
          </a:xfrm>
          <a:prstGeom prst="line">
            <a:avLst/>
          </a:prstGeom>
          <a:ln w="38100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右中かっこ 21"/>
          <p:cNvSpPr/>
          <p:nvPr/>
        </p:nvSpPr>
        <p:spPr>
          <a:xfrm rot="5400000">
            <a:off x="3383868" y="5409220"/>
            <a:ext cx="360040" cy="1008112"/>
          </a:xfrm>
          <a:prstGeom prst="rightBrace">
            <a:avLst>
              <a:gd name="adj1" fmla="val 24613"/>
              <a:gd name="adj2" fmla="val 46670"/>
            </a:avLst>
          </a:prstGeom>
          <a:ln w="317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3" name="テキスト ボックス 24"/>
          <p:cNvSpPr txBox="1">
            <a:spLocks noChangeArrowheads="1"/>
          </p:cNvSpPr>
          <p:nvPr/>
        </p:nvSpPr>
        <p:spPr bwMode="auto">
          <a:xfrm>
            <a:off x="2627784" y="6093296"/>
            <a:ext cx="27238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 dirty="0" smtClean="0">
                <a:solidFill>
                  <a:srgbClr val="7030A0"/>
                </a:solidFill>
              </a:rPr>
              <a:t>Universal (for any CFT)</a:t>
            </a:r>
            <a:endParaRPr lang="ja-JP" altLang="en-US" b="1" dirty="0">
              <a:solidFill>
                <a:srgbClr val="7030A0"/>
              </a:solidFill>
            </a:endParaRPr>
          </a:p>
        </p:txBody>
      </p:sp>
      <p:cxnSp>
        <p:nvCxnSpPr>
          <p:cNvPr id="25" name="直線矢印コネクタ 24"/>
          <p:cNvCxnSpPr/>
          <p:nvPr/>
        </p:nvCxnSpPr>
        <p:spPr>
          <a:xfrm>
            <a:off x="3995936" y="4581128"/>
            <a:ext cx="2592288" cy="1588"/>
          </a:xfrm>
          <a:prstGeom prst="straightConnector1">
            <a:avLst/>
          </a:prstGeom>
          <a:ln w="2540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4211960" y="4149080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Poincare recurrence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lvl="0" indent="-514350">
              <a:spcBef>
                <a:spcPct val="20000"/>
              </a:spcBef>
              <a:defRPr/>
            </a:pPr>
            <a:r>
              <a:rPr lang="ja-JP" altLang="en-US" sz="2800" dirty="0" smtClean="0"/>
              <a:t>④ </a:t>
            </a:r>
            <a:r>
              <a:rPr lang="en-US" altLang="ja-JP" sz="2800" dirty="0" smtClean="0">
                <a:solidFill>
                  <a:srgbClr val="000000"/>
                </a:solidFill>
                <a:cs typeface="+mn-cs"/>
              </a:rPr>
              <a:t>Holography and Entanglement in Flat Space </a:t>
            </a:r>
            <a:br>
              <a:rPr lang="en-US" altLang="ja-JP" sz="2800" dirty="0" smtClean="0">
                <a:solidFill>
                  <a:srgbClr val="000000"/>
                </a:solidFill>
                <a:cs typeface="+mn-cs"/>
              </a:rPr>
            </a:br>
            <a:r>
              <a:rPr lang="en-US" altLang="ja-JP" sz="2800" dirty="0" smtClean="0">
                <a:solidFill>
                  <a:srgbClr val="000000"/>
                </a:solidFill>
                <a:cs typeface="+mn-cs"/>
              </a:rPr>
              <a:t>                                                           </a:t>
            </a:r>
            <a:r>
              <a:rPr lang="en-US" altLang="ja-JP" sz="1800" dirty="0" smtClean="0">
                <a:solidFill>
                  <a:srgbClr val="D09E00"/>
                </a:solidFill>
                <a:cs typeface="+mn-cs"/>
              </a:rPr>
              <a:t>[Li-TT 10’]</a:t>
            </a:r>
            <a:endParaRPr kumimoji="1" lang="ja-JP" altLang="en-US" sz="1800" dirty="0">
              <a:solidFill>
                <a:srgbClr val="D09E0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379909"/>
            <a:ext cx="8229600" cy="5001419"/>
          </a:xfrm>
        </p:spPr>
        <p:txBody>
          <a:bodyPr/>
          <a:lstStyle/>
          <a:p>
            <a:pPr>
              <a:buNone/>
            </a:pPr>
            <a:r>
              <a:rPr lang="en-US" altLang="ja-JP" sz="2200" dirty="0" smtClean="0">
                <a:solidFill>
                  <a:srgbClr val="000066"/>
                </a:solidFill>
              </a:rPr>
              <a:t>The entanglement entropy is a </a:t>
            </a:r>
            <a:r>
              <a:rPr lang="en-US" altLang="ja-JP" sz="2200" dirty="0" smtClean="0">
                <a:solidFill>
                  <a:srgbClr val="000066"/>
                </a:solidFill>
              </a:rPr>
              <a:t>suitable</a:t>
            </a:r>
            <a:r>
              <a:rPr lang="en-US" altLang="ja-JP" sz="2200" dirty="0" smtClean="0">
                <a:solidFill>
                  <a:srgbClr val="000066"/>
                </a:solidFill>
              </a:rPr>
              <a:t> </a:t>
            </a:r>
            <a:r>
              <a:rPr lang="en-US" altLang="ja-JP" sz="2200" dirty="0" smtClean="0">
                <a:solidFill>
                  <a:srgbClr val="000066"/>
                </a:solidFill>
              </a:rPr>
              <a:t>observable in </a:t>
            </a:r>
          </a:p>
          <a:p>
            <a:pPr>
              <a:buNone/>
            </a:pPr>
            <a:r>
              <a:rPr lang="en-US" altLang="ja-JP" sz="2200" dirty="0" smtClean="0">
                <a:solidFill>
                  <a:srgbClr val="000066"/>
                </a:solidFill>
              </a:rPr>
              <a:t>general setup of holography as in our BH example.</a:t>
            </a:r>
          </a:p>
          <a:p>
            <a:pPr>
              <a:buNone/>
            </a:pPr>
            <a:endParaRPr lang="en-US" altLang="ja-JP" sz="2200" dirty="0" smtClean="0">
              <a:solidFill>
                <a:srgbClr val="000066"/>
              </a:solidFill>
            </a:endParaRPr>
          </a:p>
          <a:p>
            <a:pPr>
              <a:buNone/>
            </a:pPr>
            <a:r>
              <a:rPr lang="en-US" altLang="ja-JP" sz="2200" dirty="0" smtClean="0">
                <a:solidFill>
                  <a:srgbClr val="000066"/>
                </a:solidFill>
              </a:rPr>
              <a:t>Motivated by this, finally we would like to </a:t>
            </a:r>
            <a:r>
              <a:rPr lang="en-US" altLang="ja-JP" sz="2200" dirty="0" smtClean="0">
                <a:solidFill>
                  <a:srgbClr val="C00000"/>
                </a:solidFill>
              </a:rPr>
              <a:t>discuss what a </a:t>
            </a:r>
          </a:p>
          <a:p>
            <a:pPr>
              <a:buNone/>
            </a:pPr>
            <a:r>
              <a:rPr lang="en-US" altLang="ja-JP" sz="2200" dirty="0" smtClean="0">
                <a:solidFill>
                  <a:srgbClr val="C00000"/>
                </a:solidFill>
              </a:rPr>
              <a:t>holography for the flat </a:t>
            </a:r>
            <a:r>
              <a:rPr lang="en-US" altLang="ja-JP" sz="2200" dirty="0" err="1" smtClean="0">
                <a:solidFill>
                  <a:srgbClr val="C00000"/>
                </a:solidFill>
              </a:rPr>
              <a:t>spacetime</a:t>
            </a:r>
            <a:r>
              <a:rPr lang="en-US" altLang="ja-JP" sz="2200" dirty="0" smtClean="0">
                <a:solidFill>
                  <a:srgbClr val="C00000"/>
                </a:solidFill>
              </a:rPr>
              <a:t> looks like</a:t>
            </a:r>
            <a:r>
              <a:rPr lang="en-US" altLang="ja-JP" sz="2200" dirty="0" smtClean="0">
                <a:solidFill>
                  <a:srgbClr val="000066"/>
                </a:solidFill>
              </a:rPr>
              <a:t>.</a:t>
            </a:r>
          </a:p>
          <a:p>
            <a:pPr>
              <a:buNone/>
            </a:pPr>
            <a:endParaRPr lang="en-US" altLang="ja-JP" sz="2200" dirty="0" smtClean="0">
              <a:solidFill>
                <a:srgbClr val="000066"/>
              </a:solidFill>
            </a:endParaRPr>
          </a:p>
          <a:p>
            <a:pPr>
              <a:buNone/>
            </a:pPr>
            <a:r>
              <a:rPr lang="en-US" altLang="ja-JP" sz="2200" dirty="0" smtClean="0">
                <a:solidFill>
                  <a:srgbClr val="000066"/>
                </a:solidFill>
              </a:rPr>
              <a:t>So, simply consider</a:t>
            </a:r>
          </a:p>
          <a:p>
            <a:pPr>
              <a:buNone/>
            </a:pPr>
            <a:endParaRPr lang="en-US" altLang="ja-JP" sz="2200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en-US" altLang="ja-JP" sz="2200" dirty="0" smtClean="0">
              <a:solidFill>
                <a:srgbClr val="000066"/>
              </a:solidFill>
            </a:endParaRPr>
          </a:p>
          <a:p>
            <a:pPr>
              <a:buNone/>
            </a:pPr>
            <a:r>
              <a:rPr lang="en-US" altLang="ja-JP" sz="1800" dirty="0" smtClean="0">
                <a:solidFill>
                  <a:srgbClr val="000066"/>
                </a:solidFill>
              </a:rPr>
              <a:t>Note: We may regard this as a logarithmic version of </a:t>
            </a:r>
            <a:r>
              <a:rPr lang="en-US" altLang="ja-JP" sz="1800" dirty="0" err="1" smtClean="0">
                <a:solidFill>
                  <a:srgbClr val="000066"/>
                </a:solidFill>
              </a:rPr>
              <a:t>Lifshitz</a:t>
            </a:r>
            <a:r>
              <a:rPr lang="en-US" altLang="ja-JP" sz="1800" dirty="0" smtClean="0">
                <a:solidFill>
                  <a:srgbClr val="000066"/>
                </a:solidFill>
              </a:rPr>
              <a:t> backgrounds:</a:t>
            </a:r>
          </a:p>
          <a:p>
            <a:pPr>
              <a:buNone/>
            </a:pPr>
            <a:endParaRPr lang="en-US" altLang="ja-JP" sz="1800" dirty="0" smtClean="0">
              <a:solidFill>
                <a:srgbClr val="000066"/>
              </a:solidFill>
            </a:endParaRPr>
          </a:p>
        </p:txBody>
      </p:sp>
      <p:graphicFrame>
        <p:nvGraphicFramePr>
          <p:cNvPr id="86018" name="Object 2"/>
          <p:cNvGraphicFramePr>
            <a:graphicFrameLocks noChangeAspect="1"/>
          </p:cNvGraphicFramePr>
          <p:nvPr/>
        </p:nvGraphicFramePr>
        <p:xfrm>
          <a:off x="3131840" y="3789040"/>
          <a:ext cx="4032448" cy="981044"/>
        </p:xfrm>
        <a:graphic>
          <a:graphicData uri="http://schemas.openxmlformats.org/presentationml/2006/ole">
            <p:oleObj spid="_x0000_s86018" name="数式" r:id="rId4" imgW="1879560" imgH="457200" progId="Equation.3">
              <p:embed/>
            </p:oleObj>
          </a:graphicData>
        </a:graphic>
      </p:graphicFrame>
      <p:graphicFrame>
        <p:nvGraphicFramePr>
          <p:cNvPr id="86019" name="Object 3"/>
          <p:cNvGraphicFramePr>
            <a:graphicFrameLocks noChangeAspect="1"/>
          </p:cNvGraphicFramePr>
          <p:nvPr/>
        </p:nvGraphicFramePr>
        <p:xfrm>
          <a:off x="974725" y="5445125"/>
          <a:ext cx="6935788" cy="752475"/>
        </p:xfrm>
        <a:graphic>
          <a:graphicData uri="http://schemas.openxmlformats.org/presentationml/2006/ole">
            <p:oleObj spid="_x0000_s86019" name="数式" r:id="rId5" imgW="386064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336704"/>
          </a:xfrm>
        </p:spPr>
        <p:txBody>
          <a:bodyPr/>
          <a:lstStyle/>
          <a:p>
            <a:pPr>
              <a:buNone/>
            </a:pPr>
            <a:r>
              <a:rPr kumimoji="1" lang="en-US" altLang="ja-JP" sz="2400" u="sng" dirty="0" smtClean="0"/>
              <a:t>Correlation functions</a:t>
            </a:r>
          </a:p>
          <a:p>
            <a:pPr>
              <a:buNone/>
            </a:pPr>
            <a:endParaRPr lang="en-US" altLang="ja-JP" sz="2200" dirty="0" smtClean="0"/>
          </a:p>
          <a:p>
            <a:pPr>
              <a:buNone/>
            </a:pPr>
            <a:r>
              <a:rPr lang="en-US" altLang="ja-JP" sz="2200" dirty="0" smtClean="0">
                <a:solidFill>
                  <a:srgbClr val="003366"/>
                </a:solidFill>
              </a:rPr>
              <a:t>We can compute the holographic n-point functions following </a:t>
            </a:r>
          </a:p>
          <a:p>
            <a:pPr>
              <a:buNone/>
            </a:pPr>
            <a:r>
              <a:rPr lang="en-US" altLang="ja-JP" sz="2200" dirty="0" smtClean="0">
                <a:solidFill>
                  <a:srgbClr val="003366"/>
                </a:solidFill>
              </a:rPr>
              <a:t>the bulk-boundary relation just like in </a:t>
            </a:r>
            <a:r>
              <a:rPr lang="en-US" altLang="ja-JP" sz="2200" dirty="0" err="1" smtClean="0">
                <a:solidFill>
                  <a:srgbClr val="003366"/>
                </a:solidFill>
              </a:rPr>
              <a:t>AdS</a:t>
            </a:r>
            <a:r>
              <a:rPr lang="en-US" altLang="ja-JP" sz="2200" dirty="0" smtClean="0">
                <a:solidFill>
                  <a:srgbClr val="003366"/>
                </a:solidFill>
              </a:rPr>
              <a:t>/CFT. </a:t>
            </a:r>
          </a:p>
          <a:p>
            <a:pPr>
              <a:buNone/>
            </a:pPr>
            <a:endParaRPr lang="en-US" altLang="ja-JP" sz="2200" dirty="0" smtClean="0">
              <a:solidFill>
                <a:srgbClr val="003366"/>
              </a:solidFill>
            </a:endParaRPr>
          </a:p>
          <a:p>
            <a:pPr>
              <a:buNone/>
            </a:pPr>
            <a:r>
              <a:rPr lang="en-US" altLang="ja-JP" sz="2200" dirty="0" smtClean="0">
                <a:solidFill>
                  <a:srgbClr val="003366"/>
                </a:solidFill>
              </a:rPr>
              <a:t>Assuming a scalar in R</a:t>
            </a:r>
            <a:r>
              <a:rPr lang="en-US" altLang="ja-JP" sz="2200" baseline="30000" dirty="0" smtClean="0">
                <a:solidFill>
                  <a:srgbClr val="003366"/>
                </a:solidFill>
              </a:rPr>
              <a:t>d+1</a:t>
            </a:r>
            <a:r>
              <a:rPr lang="en-US" altLang="ja-JP" sz="2200" dirty="0" smtClean="0">
                <a:solidFill>
                  <a:srgbClr val="003366"/>
                </a:solidFill>
              </a:rPr>
              <a:t> like the </a:t>
            </a:r>
            <a:r>
              <a:rPr lang="en-US" altLang="ja-JP" sz="2200" dirty="0" err="1" smtClean="0">
                <a:solidFill>
                  <a:srgbClr val="003366"/>
                </a:solidFill>
              </a:rPr>
              <a:t>dilaton</a:t>
            </a:r>
            <a:r>
              <a:rPr lang="en-US" altLang="ja-JP" sz="2200" dirty="0" smtClean="0">
                <a:solidFill>
                  <a:srgbClr val="003366"/>
                </a:solidFill>
              </a:rPr>
              <a:t>: </a:t>
            </a:r>
          </a:p>
          <a:p>
            <a:pPr>
              <a:buNone/>
            </a:pPr>
            <a:endParaRPr lang="en-US" altLang="ja-JP" sz="2200" dirty="0" smtClean="0">
              <a:solidFill>
                <a:srgbClr val="003366"/>
              </a:solidFill>
            </a:endParaRPr>
          </a:p>
          <a:p>
            <a:pPr>
              <a:buNone/>
            </a:pPr>
            <a:endParaRPr lang="en-US" altLang="ja-JP" sz="2200" dirty="0" smtClean="0">
              <a:solidFill>
                <a:srgbClr val="003366"/>
              </a:solidFill>
            </a:endParaRPr>
          </a:p>
          <a:p>
            <a:pPr>
              <a:buNone/>
            </a:pPr>
            <a:endParaRPr lang="en-US" altLang="ja-JP" sz="2200" dirty="0" smtClean="0">
              <a:solidFill>
                <a:srgbClr val="003366"/>
              </a:solidFill>
            </a:endParaRPr>
          </a:p>
          <a:p>
            <a:pPr>
              <a:buNone/>
            </a:pPr>
            <a:r>
              <a:rPr lang="en-US" altLang="ja-JP" sz="2200" dirty="0" smtClean="0">
                <a:solidFill>
                  <a:srgbClr val="003366"/>
                </a:solidFill>
              </a:rPr>
              <a:t>Then we find that all n-point functions scale simply: </a:t>
            </a:r>
          </a:p>
          <a:p>
            <a:pPr>
              <a:buNone/>
            </a:pPr>
            <a:endParaRPr lang="en-US" altLang="ja-JP" sz="2200" dirty="0" smtClean="0">
              <a:solidFill>
                <a:srgbClr val="003366"/>
              </a:solidFill>
            </a:endParaRPr>
          </a:p>
          <a:p>
            <a:pPr>
              <a:buNone/>
            </a:pPr>
            <a:endParaRPr lang="en-US" altLang="ja-JP" sz="2200" dirty="0" smtClean="0">
              <a:solidFill>
                <a:srgbClr val="003366"/>
              </a:solidFill>
            </a:endParaRPr>
          </a:p>
          <a:p>
            <a:pPr>
              <a:buNone/>
            </a:pPr>
            <a:r>
              <a:rPr lang="ja-JP" altLang="en-US" sz="2200" dirty="0" smtClean="0">
                <a:solidFill>
                  <a:srgbClr val="003366"/>
                </a:solidFill>
              </a:rPr>
              <a:t>⇒　</a:t>
            </a:r>
            <a:r>
              <a:rPr lang="en-US" altLang="ja-JP" sz="2200" dirty="0" smtClean="0">
                <a:solidFill>
                  <a:srgbClr val="003366"/>
                </a:solidFill>
              </a:rPr>
              <a:t>Only divergent terms appear !  </a:t>
            </a:r>
          </a:p>
          <a:p>
            <a:pPr>
              <a:buNone/>
            </a:pPr>
            <a:r>
              <a:rPr lang="en-US" altLang="ja-JP" sz="2200" dirty="0" smtClean="0">
                <a:solidFill>
                  <a:srgbClr val="003366"/>
                </a:solidFill>
              </a:rPr>
              <a:t>             </a:t>
            </a:r>
            <a:r>
              <a:rPr lang="en-US" altLang="ja-JP" sz="2200" dirty="0" smtClean="0">
                <a:solidFill>
                  <a:srgbClr val="990033"/>
                </a:solidFill>
              </a:rPr>
              <a:t>Adding the (non-local) boundary counter term, </a:t>
            </a:r>
          </a:p>
          <a:p>
            <a:pPr>
              <a:buNone/>
            </a:pPr>
            <a:r>
              <a:rPr lang="en-US" altLang="ja-JP" sz="2200" dirty="0" smtClean="0">
                <a:solidFill>
                  <a:srgbClr val="990033"/>
                </a:solidFill>
              </a:rPr>
              <a:t>                 all correlation functions become trivial !                      </a:t>
            </a:r>
          </a:p>
          <a:p>
            <a:pPr>
              <a:buNone/>
            </a:pPr>
            <a:endParaRPr lang="en-US" altLang="ja-JP" sz="2200" dirty="0" smtClean="0">
              <a:solidFill>
                <a:srgbClr val="003366"/>
              </a:solidFill>
            </a:endParaRPr>
          </a:p>
          <a:p>
            <a:pPr>
              <a:buNone/>
            </a:pPr>
            <a:endParaRPr lang="en-US" altLang="ja-JP" sz="2200" dirty="0" smtClean="0">
              <a:solidFill>
                <a:srgbClr val="003366"/>
              </a:solidFill>
            </a:endParaRPr>
          </a:p>
        </p:txBody>
      </p:sp>
      <p:graphicFrame>
        <p:nvGraphicFramePr>
          <p:cNvPr id="87042" name="Object 2"/>
          <p:cNvGraphicFramePr>
            <a:graphicFrameLocks noChangeAspect="1"/>
          </p:cNvGraphicFramePr>
          <p:nvPr/>
        </p:nvGraphicFramePr>
        <p:xfrm>
          <a:off x="1691680" y="2822145"/>
          <a:ext cx="4896544" cy="966895"/>
        </p:xfrm>
        <a:graphic>
          <a:graphicData uri="http://schemas.openxmlformats.org/presentationml/2006/ole">
            <p:oleObj spid="_x0000_s87042" name="数式" r:id="rId4" imgW="2184120" imgH="431640" progId="Equation.3">
              <p:embed/>
            </p:oleObj>
          </a:graphicData>
        </a:graphic>
      </p:graphicFrame>
      <p:graphicFrame>
        <p:nvGraphicFramePr>
          <p:cNvPr id="87044" name="Object 4"/>
          <p:cNvGraphicFramePr>
            <a:graphicFrameLocks noChangeAspect="1"/>
          </p:cNvGraphicFramePr>
          <p:nvPr/>
        </p:nvGraphicFramePr>
        <p:xfrm>
          <a:off x="755576" y="4365105"/>
          <a:ext cx="6480720" cy="905922"/>
        </p:xfrm>
        <a:graphic>
          <a:graphicData uri="http://schemas.openxmlformats.org/presentationml/2006/ole">
            <p:oleObj spid="_x0000_s87044" name="数式" r:id="rId5" imgW="326376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548680"/>
            <a:ext cx="8229600" cy="5577483"/>
          </a:xfrm>
        </p:spPr>
        <p:txBody>
          <a:bodyPr/>
          <a:lstStyle/>
          <a:p>
            <a:pPr>
              <a:buNone/>
            </a:pPr>
            <a:r>
              <a:rPr lang="en-US" altLang="ja-JP" sz="2400" u="sng" dirty="0" smtClean="0"/>
              <a:t>Holographic Entanglement Entropy (HEE)</a:t>
            </a:r>
          </a:p>
          <a:p>
            <a:pPr>
              <a:buNone/>
            </a:pPr>
            <a:endParaRPr lang="en-US" altLang="ja-JP" sz="2400" u="sng" dirty="0" smtClean="0"/>
          </a:p>
          <a:p>
            <a:pPr>
              <a:buNone/>
            </a:pPr>
            <a:r>
              <a:rPr lang="en-US" altLang="ja-JP" sz="2200" dirty="0" smtClean="0">
                <a:solidFill>
                  <a:srgbClr val="000066"/>
                </a:solidFill>
              </a:rPr>
              <a:t>Though this result seems at first confusing, actually it is </a:t>
            </a:r>
          </a:p>
          <a:p>
            <a:pPr>
              <a:buNone/>
            </a:pPr>
            <a:r>
              <a:rPr lang="en-US" altLang="ja-JP" sz="2200" dirty="0" smtClean="0">
                <a:solidFill>
                  <a:srgbClr val="000066"/>
                </a:solidFill>
              </a:rPr>
              <a:t>consistent with the holographic entanglement entropy.</a:t>
            </a:r>
          </a:p>
          <a:p>
            <a:pPr>
              <a:buNone/>
            </a:pPr>
            <a:endParaRPr lang="en-US" altLang="ja-JP" sz="2200" dirty="0" smtClean="0">
              <a:solidFill>
                <a:srgbClr val="000066"/>
              </a:solidFill>
            </a:endParaRPr>
          </a:p>
          <a:p>
            <a:pPr>
              <a:buNone/>
            </a:pPr>
            <a:r>
              <a:rPr lang="en-US" altLang="ja-JP" sz="2200" dirty="0" smtClean="0">
                <a:solidFill>
                  <a:srgbClr val="000066"/>
                </a:solidFill>
              </a:rPr>
              <a:t>It is easy to confirm that </a:t>
            </a:r>
            <a:r>
              <a:rPr lang="en-US" altLang="ja-JP" sz="2200" dirty="0" smtClean="0">
                <a:solidFill>
                  <a:srgbClr val="990033"/>
                </a:solidFill>
              </a:rPr>
              <a:t>the HEE follows the volume law rather </a:t>
            </a:r>
          </a:p>
          <a:p>
            <a:pPr>
              <a:buNone/>
            </a:pPr>
            <a:r>
              <a:rPr lang="en-US" altLang="ja-JP" sz="2200" dirty="0" smtClean="0">
                <a:solidFill>
                  <a:srgbClr val="990033"/>
                </a:solidFill>
              </a:rPr>
              <a:t>t</a:t>
            </a:r>
            <a:r>
              <a:rPr kumimoji="1" lang="en-US" altLang="ja-JP" sz="2200" dirty="0" smtClean="0">
                <a:solidFill>
                  <a:srgbClr val="990033"/>
                </a:solidFill>
              </a:rPr>
              <a:t>han the standard area law !</a:t>
            </a:r>
          </a:p>
          <a:p>
            <a:pPr>
              <a:buNone/>
            </a:pPr>
            <a:endParaRPr lang="en-US" altLang="ja-JP" sz="2200" dirty="0" smtClean="0">
              <a:solidFill>
                <a:srgbClr val="990033"/>
              </a:solidFill>
            </a:endParaRPr>
          </a:p>
          <a:p>
            <a:pPr>
              <a:buNone/>
            </a:pPr>
            <a:endParaRPr kumimoji="1" lang="en-US" altLang="ja-JP" sz="2200" dirty="0" smtClean="0">
              <a:solidFill>
                <a:srgbClr val="990033"/>
              </a:solidFill>
            </a:endParaRPr>
          </a:p>
          <a:p>
            <a:pPr>
              <a:buNone/>
            </a:pPr>
            <a:endParaRPr lang="en-US" altLang="ja-JP" sz="2200" dirty="0" smtClean="0">
              <a:solidFill>
                <a:srgbClr val="990033"/>
              </a:solidFill>
            </a:endParaRPr>
          </a:p>
          <a:p>
            <a:pPr>
              <a:buNone/>
            </a:pPr>
            <a:endParaRPr kumimoji="1" lang="en-US" altLang="ja-JP" sz="2200" dirty="0" smtClean="0">
              <a:solidFill>
                <a:srgbClr val="990033"/>
              </a:solidFill>
            </a:endParaRPr>
          </a:p>
          <a:p>
            <a:pPr>
              <a:buNone/>
            </a:pPr>
            <a:endParaRPr kumimoji="1" lang="en-US" altLang="ja-JP" sz="2200" dirty="0" smtClean="0">
              <a:solidFill>
                <a:srgbClr val="990033"/>
              </a:solidFill>
            </a:endParaRPr>
          </a:p>
          <a:p>
            <a:pPr>
              <a:buNone/>
            </a:pPr>
            <a:endParaRPr lang="en-US" altLang="ja-JP" sz="2200" dirty="0" smtClean="0">
              <a:solidFill>
                <a:srgbClr val="990033"/>
              </a:solidFill>
            </a:endParaRPr>
          </a:p>
          <a:p>
            <a:pPr>
              <a:buNone/>
            </a:pPr>
            <a:endParaRPr kumimoji="1" lang="en-US" altLang="ja-JP" sz="2200" dirty="0" smtClean="0">
              <a:solidFill>
                <a:srgbClr val="990033"/>
              </a:solidFill>
            </a:endParaRPr>
          </a:p>
          <a:p>
            <a:pPr>
              <a:buNone/>
            </a:pPr>
            <a:endParaRPr lang="en-US" altLang="ja-JP" sz="2200" dirty="0" smtClean="0">
              <a:solidFill>
                <a:srgbClr val="990033"/>
              </a:solidFill>
            </a:endParaRPr>
          </a:p>
          <a:p>
            <a:pPr>
              <a:buNone/>
            </a:pPr>
            <a:r>
              <a:rPr kumimoji="1" lang="en-US" altLang="ja-JP" sz="2200" dirty="0" smtClean="0">
                <a:solidFill>
                  <a:srgbClr val="990033"/>
                </a:solidFill>
              </a:rPr>
              <a:t> </a:t>
            </a:r>
            <a:endParaRPr kumimoji="1" lang="ja-JP" altLang="en-US" sz="2200" dirty="0">
              <a:solidFill>
                <a:srgbClr val="990033"/>
              </a:solidFill>
            </a:endParaRPr>
          </a:p>
        </p:txBody>
      </p:sp>
      <p:graphicFrame>
        <p:nvGraphicFramePr>
          <p:cNvPr id="88066" name="Object 2"/>
          <p:cNvGraphicFramePr>
            <a:graphicFrameLocks noChangeAspect="1"/>
          </p:cNvGraphicFramePr>
          <p:nvPr/>
        </p:nvGraphicFramePr>
        <p:xfrm>
          <a:off x="683568" y="3573016"/>
          <a:ext cx="3700462" cy="1535113"/>
        </p:xfrm>
        <a:graphic>
          <a:graphicData uri="http://schemas.openxmlformats.org/presentationml/2006/ole">
            <p:oleObj spid="_x0000_s88066" name="数式" r:id="rId4" imgW="1650960" imgH="685800" progId="Equation.3">
              <p:embed/>
            </p:oleObj>
          </a:graphicData>
        </a:graphic>
      </p:graphicFrame>
      <p:sp>
        <p:nvSpPr>
          <p:cNvPr id="5" name="円/楕円 4"/>
          <p:cNvSpPr/>
          <p:nvPr/>
        </p:nvSpPr>
        <p:spPr>
          <a:xfrm>
            <a:off x="5436096" y="3573016"/>
            <a:ext cx="2736304" cy="2664296"/>
          </a:xfrm>
          <a:prstGeom prst="ellipse">
            <a:avLst/>
          </a:prstGeom>
          <a:solidFill>
            <a:schemeClr val="accent1">
              <a:alpha val="22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88067" name="Object 3"/>
          <p:cNvGraphicFramePr>
            <a:graphicFrameLocks noChangeAspect="1"/>
          </p:cNvGraphicFramePr>
          <p:nvPr/>
        </p:nvGraphicFramePr>
        <p:xfrm>
          <a:off x="7596336" y="3212976"/>
          <a:ext cx="576064" cy="576064"/>
        </p:xfrm>
        <a:graphic>
          <a:graphicData uri="http://schemas.openxmlformats.org/presentationml/2006/ole">
            <p:oleObj spid="_x0000_s88067" name="数式" r:id="rId5" imgW="203040" imgH="203040" progId="Equation.3">
              <p:embed/>
            </p:oleObj>
          </a:graphicData>
        </a:graphic>
      </p:graphicFrame>
      <p:graphicFrame>
        <p:nvGraphicFramePr>
          <p:cNvPr id="88068" name="Object 4"/>
          <p:cNvGraphicFramePr>
            <a:graphicFrameLocks noChangeAspect="1"/>
          </p:cNvGraphicFramePr>
          <p:nvPr/>
        </p:nvGraphicFramePr>
        <p:xfrm>
          <a:off x="6948264" y="4941168"/>
          <a:ext cx="887207" cy="553690"/>
        </p:xfrm>
        <a:graphic>
          <a:graphicData uri="http://schemas.openxmlformats.org/presentationml/2006/ole">
            <p:oleObj spid="_x0000_s88068" name="数式" r:id="rId6" imgW="304560" imgH="190440" progId="Equation.3">
              <p:embed/>
            </p:oleObj>
          </a:graphicData>
        </a:graphic>
      </p:graphicFrame>
      <p:cxnSp>
        <p:nvCxnSpPr>
          <p:cNvPr id="11" name="直線コネクタ 10"/>
          <p:cNvCxnSpPr>
            <a:stCxn id="5" idx="1"/>
            <a:endCxn id="5" idx="3"/>
          </p:cNvCxnSpPr>
          <p:nvPr/>
        </p:nvCxnSpPr>
        <p:spPr>
          <a:xfrm rot="16200000" flipH="1">
            <a:off x="4894848" y="4905164"/>
            <a:ext cx="1883942" cy="0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8070" name="Object 6"/>
          <p:cNvGraphicFramePr>
            <a:graphicFrameLocks noChangeAspect="1"/>
          </p:cNvGraphicFramePr>
          <p:nvPr/>
        </p:nvGraphicFramePr>
        <p:xfrm>
          <a:off x="5580112" y="4653136"/>
          <a:ext cx="539750" cy="612775"/>
        </p:xfrm>
        <a:graphic>
          <a:graphicData uri="http://schemas.openxmlformats.org/presentationml/2006/ole">
            <p:oleObj spid="_x0000_s88070" name="数式" r:id="rId7" imgW="190440" imgH="215640" progId="Equation.3">
              <p:embed/>
            </p:oleObj>
          </a:graphicData>
        </a:graphic>
      </p:graphicFrame>
      <p:cxnSp>
        <p:nvCxnSpPr>
          <p:cNvPr id="12" name="直線コネクタ 11"/>
          <p:cNvCxnSpPr>
            <a:stCxn id="5" idx="1"/>
          </p:cNvCxnSpPr>
          <p:nvPr/>
        </p:nvCxnSpPr>
        <p:spPr>
          <a:xfrm rot="16200000" flipH="1">
            <a:off x="5939557" y="3860454"/>
            <a:ext cx="833959" cy="1039437"/>
          </a:xfrm>
          <a:prstGeom prst="line">
            <a:avLst/>
          </a:prstGeom>
          <a:ln w="12700">
            <a:solidFill>
              <a:srgbClr val="66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>
            <a:stCxn id="5" idx="3"/>
          </p:cNvCxnSpPr>
          <p:nvPr/>
        </p:nvCxnSpPr>
        <p:spPr>
          <a:xfrm rot="5400000" flipH="1" flipV="1">
            <a:off x="5831545" y="4802425"/>
            <a:ext cx="1049983" cy="1039437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円弧 14"/>
          <p:cNvSpPr/>
          <p:nvPr/>
        </p:nvSpPr>
        <p:spPr>
          <a:xfrm rot="13218454">
            <a:off x="6470909" y="4431974"/>
            <a:ext cx="720080" cy="792088"/>
          </a:xfrm>
          <a:prstGeom prst="arc">
            <a:avLst>
              <a:gd name="adj1" fmla="val 16200000"/>
              <a:gd name="adj2" fmla="val 553533"/>
            </a:avLst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004048" y="4149080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990033"/>
                </a:solidFill>
              </a:rPr>
              <a:t>A</a:t>
            </a:r>
            <a:endParaRPr kumimoji="1" lang="ja-JP" altLang="en-US" sz="2800" dirty="0">
              <a:solidFill>
                <a:srgbClr val="990033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948264" y="3140968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>
                <a:solidFill>
                  <a:srgbClr val="990033"/>
                </a:solidFill>
              </a:rPr>
              <a:t>B</a:t>
            </a:r>
            <a:endParaRPr kumimoji="1" lang="ja-JP" altLang="en-US" sz="2800" dirty="0">
              <a:solidFill>
                <a:srgbClr val="990033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084168" y="4437112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>
                <a:solidFill>
                  <a:srgbClr val="7030A0"/>
                </a:solidFill>
              </a:rPr>
              <a:t>θ</a:t>
            </a:r>
            <a:endParaRPr kumimoji="1" lang="ja-JP" altLang="en-US" sz="2800" dirty="0">
              <a:solidFill>
                <a:srgbClr val="7030A0"/>
              </a:solidFill>
            </a:endParaRPr>
          </a:p>
        </p:txBody>
      </p:sp>
      <p:graphicFrame>
        <p:nvGraphicFramePr>
          <p:cNvPr id="88071" name="Object 7"/>
          <p:cNvGraphicFramePr>
            <a:graphicFrameLocks noChangeAspect="1"/>
          </p:cNvGraphicFramePr>
          <p:nvPr/>
        </p:nvGraphicFramePr>
        <p:xfrm>
          <a:off x="1187624" y="5373216"/>
          <a:ext cx="3132138" cy="908050"/>
        </p:xfrm>
        <a:graphic>
          <a:graphicData uri="http://schemas.openxmlformats.org/presentationml/2006/ole">
            <p:oleObj spid="_x0000_s88071" name="数式" r:id="rId8" imgW="1396800" imgH="4060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>
              <a:buNone/>
            </a:pPr>
            <a:r>
              <a:rPr kumimoji="1" lang="en-US" altLang="ja-JP" sz="2200" dirty="0" smtClean="0">
                <a:solidFill>
                  <a:srgbClr val="003366"/>
                </a:solidFill>
              </a:rPr>
              <a:t>This unusual volume law implies </a:t>
            </a:r>
            <a:r>
              <a:rPr lang="en-US" altLang="ja-JP" sz="2200" dirty="0" smtClean="0">
                <a:solidFill>
                  <a:srgbClr val="003366"/>
                </a:solidFill>
              </a:rPr>
              <a:t>that the subsystem A gets </a:t>
            </a:r>
          </a:p>
          <a:p>
            <a:pPr>
              <a:buNone/>
            </a:pPr>
            <a:r>
              <a:rPr lang="en-US" altLang="ja-JP" sz="2200" i="1" dirty="0" smtClean="0">
                <a:solidFill>
                  <a:srgbClr val="003366"/>
                </a:solidFill>
              </a:rPr>
              <a:t>maximally entangled </a:t>
            </a:r>
            <a:r>
              <a:rPr lang="en-US" altLang="ja-JP" sz="2200" dirty="0" smtClean="0">
                <a:solidFill>
                  <a:srgbClr val="003366"/>
                </a:solidFill>
              </a:rPr>
              <a:t>with B when A is infinitesimally</a:t>
            </a:r>
            <a:r>
              <a:rPr lang="ja-JP" altLang="en-US" sz="2200" dirty="0" smtClean="0">
                <a:solidFill>
                  <a:srgbClr val="003366"/>
                </a:solidFill>
              </a:rPr>
              <a:t> </a:t>
            </a:r>
            <a:r>
              <a:rPr lang="en-US" altLang="ja-JP" sz="2200" dirty="0" smtClean="0">
                <a:solidFill>
                  <a:srgbClr val="003366"/>
                </a:solidFill>
              </a:rPr>
              <a:t>small.</a:t>
            </a:r>
            <a:endParaRPr kumimoji="1" lang="en-US" altLang="ja-JP" sz="2200" dirty="0" smtClean="0">
              <a:solidFill>
                <a:srgbClr val="003366"/>
              </a:solidFill>
            </a:endParaRPr>
          </a:p>
          <a:p>
            <a:pPr>
              <a:buNone/>
            </a:pPr>
            <a:endParaRPr lang="en-US" altLang="ja-JP" sz="2200" dirty="0" smtClean="0">
              <a:solidFill>
                <a:srgbClr val="003366"/>
              </a:solidFill>
            </a:endParaRPr>
          </a:p>
          <a:p>
            <a:pPr>
              <a:buNone/>
            </a:pPr>
            <a:endParaRPr lang="en-US" altLang="ja-JP" sz="2200" dirty="0" smtClean="0">
              <a:solidFill>
                <a:srgbClr val="003366"/>
              </a:solidFill>
            </a:endParaRPr>
          </a:p>
          <a:p>
            <a:pPr>
              <a:buNone/>
            </a:pPr>
            <a:endParaRPr lang="en-US" altLang="ja-JP" sz="2200" dirty="0" smtClean="0">
              <a:solidFill>
                <a:srgbClr val="003366"/>
              </a:solidFill>
            </a:endParaRPr>
          </a:p>
          <a:p>
            <a:pPr>
              <a:buNone/>
            </a:pPr>
            <a:endParaRPr lang="en-US" altLang="ja-JP" sz="2200" dirty="0" smtClean="0">
              <a:solidFill>
                <a:srgbClr val="003366"/>
              </a:solidFill>
            </a:endParaRPr>
          </a:p>
          <a:p>
            <a:pPr>
              <a:buNone/>
            </a:pPr>
            <a:r>
              <a:rPr lang="en-US" altLang="ja-JP" sz="2200" dirty="0" smtClean="0">
                <a:solidFill>
                  <a:srgbClr val="990033"/>
                </a:solidFill>
              </a:rPr>
              <a:t>Therefore, we have the trivial correlation functions:</a:t>
            </a:r>
          </a:p>
          <a:p>
            <a:pPr>
              <a:buNone/>
            </a:pPr>
            <a:endParaRPr lang="en-US" altLang="ja-JP" sz="2200" dirty="0" smtClean="0">
              <a:solidFill>
                <a:srgbClr val="990033"/>
              </a:solidFill>
            </a:endParaRPr>
          </a:p>
          <a:p>
            <a:pPr>
              <a:buNone/>
            </a:pPr>
            <a:endParaRPr lang="en-US" altLang="ja-JP" sz="2200" dirty="0" smtClean="0">
              <a:solidFill>
                <a:srgbClr val="003366"/>
              </a:solidFill>
            </a:endParaRPr>
          </a:p>
          <a:p>
            <a:pPr>
              <a:buNone/>
            </a:pPr>
            <a:endParaRPr lang="en-US" altLang="ja-JP" sz="2200" dirty="0" smtClean="0">
              <a:solidFill>
                <a:srgbClr val="003366"/>
              </a:solidFill>
            </a:endParaRPr>
          </a:p>
          <a:p>
            <a:pPr>
              <a:buNone/>
            </a:pPr>
            <a:endParaRPr lang="en-US" altLang="ja-JP" sz="2200" dirty="0" smtClean="0">
              <a:solidFill>
                <a:srgbClr val="003366"/>
              </a:solidFill>
            </a:endParaRPr>
          </a:p>
          <a:p>
            <a:pPr>
              <a:buNone/>
            </a:pPr>
            <a:r>
              <a:rPr lang="en-US" altLang="ja-JP" sz="2200" dirty="0" smtClean="0">
                <a:solidFill>
                  <a:srgbClr val="003366"/>
                </a:solidFill>
              </a:rPr>
              <a:t>At the same time, the volume law argues that the holographic </a:t>
            </a:r>
          </a:p>
          <a:p>
            <a:pPr>
              <a:buNone/>
            </a:pPr>
            <a:r>
              <a:rPr lang="en-US" altLang="ja-JP" sz="2200" dirty="0" smtClean="0">
                <a:solidFill>
                  <a:srgbClr val="003366"/>
                </a:solidFill>
              </a:rPr>
              <a:t>dual of flat space is given by a highly non-local theory. </a:t>
            </a:r>
          </a:p>
          <a:p>
            <a:pPr>
              <a:buNone/>
            </a:pPr>
            <a:endParaRPr lang="en-US" altLang="ja-JP" sz="2200" dirty="0" smtClean="0">
              <a:solidFill>
                <a:srgbClr val="003366"/>
              </a:solidFill>
            </a:endParaRPr>
          </a:p>
          <a:p>
            <a:pPr>
              <a:buNone/>
            </a:pPr>
            <a:endParaRPr lang="en-US" altLang="ja-JP" sz="2200" dirty="0" smtClean="0">
              <a:solidFill>
                <a:srgbClr val="003366"/>
              </a:solidFill>
            </a:endParaRPr>
          </a:p>
          <a:p>
            <a:pPr>
              <a:buNone/>
            </a:pPr>
            <a:endParaRPr lang="en-US" altLang="ja-JP" sz="2200" dirty="0" smtClean="0">
              <a:solidFill>
                <a:srgbClr val="003366"/>
              </a:solidFill>
            </a:endParaRPr>
          </a:p>
          <a:p>
            <a:pPr>
              <a:buNone/>
            </a:pPr>
            <a:r>
              <a:rPr lang="en-US" altLang="ja-JP" sz="2200" dirty="0" smtClean="0">
                <a:solidFill>
                  <a:srgbClr val="003366"/>
                </a:solidFill>
              </a:rPr>
              <a:t>                 </a:t>
            </a:r>
            <a:endParaRPr lang="en-US" altLang="ja-JP" sz="2200" dirty="0" smtClean="0">
              <a:solidFill>
                <a:srgbClr val="FF6600"/>
              </a:solidFill>
            </a:endParaRPr>
          </a:p>
          <a:p>
            <a:pPr>
              <a:buNone/>
            </a:pPr>
            <a:r>
              <a:rPr lang="en-US" altLang="ja-JP" sz="2200" dirty="0" smtClean="0">
                <a:solidFill>
                  <a:srgbClr val="003366"/>
                </a:solidFill>
              </a:rPr>
              <a:t>  </a:t>
            </a:r>
          </a:p>
        </p:txBody>
      </p:sp>
      <p:graphicFrame>
        <p:nvGraphicFramePr>
          <p:cNvPr id="89090" name="Object 2"/>
          <p:cNvGraphicFramePr>
            <a:graphicFrameLocks noChangeAspect="1"/>
          </p:cNvGraphicFramePr>
          <p:nvPr/>
        </p:nvGraphicFramePr>
        <p:xfrm>
          <a:off x="1907704" y="3645024"/>
          <a:ext cx="4614863" cy="501650"/>
        </p:xfrm>
        <a:graphic>
          <a:graphicData uri="http://schemas.openxmlformats.org/presentationml/2006/ole">
            <p:oleObj spid="_x0000_s89090" name="数式" r:id="rId4" imgW="2323800" imgH="253800" progId="Equation.3">
              <p:embed/>
            </p:oleObj>
          </a:graphicData>
        </a:graphic>
      </p:graphicFrame>
      <p:graphicFrame>
        <p:nvGraphicFramePr>
          <p:cNvPr id="89093" name="Object 5"/>
          <p:cNvGraphicFramePr>
            <a:graphicFrameLocks noChangeAspect="1"/>
          </p:cNvGraphicFramePr>
          <p:nvPr/>
        </p:nvGraphicFramePr>
        <p:xfrm>
          <a:off x="1115616" y="1628800"/>
          <a:ext cx="6378575" cy="701675"/>
        </p:xfrm>
        <a:graphic>
          <a:graphicData uri="http://schemas.openxmlformats.org/presentationml/2006/ole">
            <p:oleObj spid="_x0000_s89093" name="数式" r:id="rId5" imgW="3213000" imgH="3553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6121102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altLang="ja-JP" sz="2400" dirty="0" smtClean="0">
                <a:solidFill>
                  <a:srgbClr val="000066"/>
                </a:solidFill>
              </a:rPr>
              <a:t>For example, consider the following problem:</a:t>
            </a:r>
          </a:p>
          <a:p>
            <a:pPr marL="514350" indent="-514350">
              <a:buFontTx/>
              <a:buNone/>
              <a:defRPr/>
            </a:pPr>
            <a:endParaRPr lang="en-US" altLang="ja-JP" sz="2400" dirty="0" smtClean="0">
              <a:solidFill>
                <a:srgbClr val="000066"/>
              </a:solidFill>
            </a:endParaRPr>
          </a:p>
          <a:p>
            <a:pPr marL="514350" indent="-514350">
              <a:buNone/>
              <a:defRPr/>
            </a:pPr>
            <a:r>
              <a:rPr lang="en-US" altLang="ja-JP" sz="2400" dirty="0" smtClean="0">
                <a:solidFill>
                  <a:srgbClr val="000066"/>
                </a:solidFill>
              </a:rPr>
              <a:t>(1)  Complete understandings on how the BH information problem is avoided in string theory ?</a:t>
            </a:r>
          </a:p>
          <a:p>
            <a:pPr marL="514350" indent="-514350">
              <a:buFontTx/>
              <a:buNone/>
              <a:defRPr/>
            </a:pPr>
            <a:r>
              <a:rPr lang="en-US" altLang="ja-JP" sz="1800" dirty="0" smtClean="0">
                <a:solidFill>
                  <a:srgbClr val="D09E00"/>
                </a:solidFill>
              </a:rPr>
              <a:t>                [For static BH, there have been considerable developments:  </a:t>
            </a:r>
          </a:p>
          <a:p>
            <a:pPr marL="514350" indent="-514350">
              <a:buFontTx/>
              <a:buNone/>
              <a:defRPr/>
            </a:pPr>
            <a:r>
              <a:rPr lang="en-US" altLang="ja-JP" sz="1800" dirty="0" smtClean="0">
                <a:solidFill>
                  <a:srgbClr val="D09E00"/>
                </a:solidFill>
              </a:rPr>
              <a:t>                   e.g. </a:t>
            </a:r>
            <a:r>
              <a:rPr lang="en-US" altLang="ja-JP" sz="1800" dirty="0" err="1" smtClean="0">
                <a:solidFill>
                  <a:srgbClr val="D09E00"/>
                </a:solidFill>
              </a:rPr>
              <a:t>Maldacena</a:t>
            </a:r>
            <a:r>
              <a:rPr lang="en-US" altLang="ja-JP" sz="1800" dirty="0" smtClean="0">
                <a:solidFill>
                  <a:srgbClr val="D09E00"/>
                </a:solidFill>
              </a:rPr>
              <a:t> 01’, </a:t>
            </a:r>
            <a:r>
              <a:rPr lang="en-US" altLang="ja-JP" sz="1800" dirty="0" err="1" smtClean="0">
                <a:solidFill>
                  <a:srgbClr val="D09E00"/>
                </a:solidFill>
              </a:rPr>
              <a:t>Festuccia</a:t>
            </a:r>
            <a:r>
              <a:rPr lang="en-US" altLang="ja-JP" sz="1800" dirty="0" smtClean="0">
                <a:solidFill>
                  <a:srgbClr val="D09E00"/>
                </a:solidFill>
              </a:rPr>
              <a:t>-Liu 07’, Hayden-</a:t>
            </a:r>
            <a:r>
              <a:rPr lang="en-US" altLang="ja-JP" sz="1800" dirty="0" err="1" smtClean="0">
                <a:solidFill>
                  <a:srgbClr val="D09E00"/>
                </a:solidFill>
              </a:rPr>
              <a:t>Preskill</a:t>
            </a:r>
            <a:r>
              <a:rPr lang="en-US" altLang="ja-JP" sz="1800" dirty="0" smtClean="0">
                <a:solidFill>
                  <a:srgbClr val="D09E00"/>
                </a:solidFill>
              </a:rPr>
              <a:t> 07’,</a:t>
            </a:r>
          </a:p>
          <a:p>
            <a:pPr marL="514350" indent="-514350">
              <a:buFontTx/>
              <a:buNone/>
              <a:defRPr/>
            </a:pPr>
            <a:r>
              <a:rPr lang="en-US" altLang="ja-JP" sz="1800" dirty="0" smtClean="0">
                <a:solidFill>
                  <a:srgbClr val="D09E00"/>
                </a:solidFill>
              </a:rPr>
              <a:t>                      Sekino-Susskind 08’, </a:t>
            </a:r>
            <a:r>
              <a:rPr lang="en-US" altLang="ja-JP" sz="1800" dirty="0" err="1" smtClean="0">
                <a:solidFill>
                  <a:srgbClr val="D09E00"/>
                </a:solidFill>
              </a:rPr>
              <a:t>Iizuka</a:t>
            </a:r>
            <a:r>
              <a:rPr lang="en-US" altLang="ja-JP" sz="1800" dirty="0" smtClean="0">
                <a:solidFill>
                  <a:srgbClr val="D09E00"/>
                </a:solidFill>
              </a:rPr>
              <a:t>-Polchinski 08’ …] </a:t>
            </a:r>
          </a:p>
          <a:p>
            <a:pPr marL="514350" indent="-514350">
              <a:buFontTx/>
              <a:buNone/>
              <a:defRPr/>
            </a:pPr>
            <a:endParaRPr lang="en-US" altLang="ja-JP" sz="2000" dirty="0" smtClean="0">
              <a:solidFill>
                <a:srgbClr val="D09E00"/>
              </a:solidFill>
            </a:endParaRPr>
          </a:p>
          <a:p>
            <a:pPr marL="514350" indent="-514350">
              <a:buFontTx/>
              <a:buNone/>
              <a:defRPr/>
            </a:pPr>
            <a:r>
              <a:rPr lang="en-US" altLang="ja-JP" sz="2000" dirty="0" smtClean="0">
                <a:solidFill>
                  <a:srgbClr val="D09E00"/>
                </a:solidFill>
              </a:rPr>
              <a:t>            </a:t>
            </a:r>
            <a:r>
              <a:rPr lang="en-US" altLang="ja-JP" sz="2400" dirty="0" smtClean="0">
                <a:solidFill>
                  <a:srgbClr val="990033"/>
                </a:solidFill>
              </a:rPr>
              <a:t>How to measure creations and annihilations of BHs </a:t>
            </a:r>
          </a:p>
          <a:p>
            <a:pPr marL="514350" indent="-514350">
              <a:buFontTx/>
              <a:buNone/>
              <a:defRPr/>
            </a:pPr>
            <a:r>
              <a:rPr lang="en-US" altLang="ja-JP" sz="2400" dirty="0" smtClean="0">
                <a:solidFill>
                  <a:srgbClr val="990033"/>
                </a:solidFill>
              </a:rPr>
              <a:t>            in holography ?</a:t>
            </a:r>
          </a:p>
          <a:p>
            <a:pPr marL="514350" indent="-514350">
              <a:buFontTx/>
              <a:buNone/>
              <a:defRPr/>
            </a:pPr>
            <a:r>
              <a:rPr lang="en-US" altLang="ja-JP" sz="2400" dirty="0" smtClean="0">
                <a:solidFill>
                  <a:srgbClr val="990033"/>
                </a:solidFill>
              </a:rPr>
              <a:t>         </a:t>
            </a:r>
          </a:p>
          <a:p>
            <a:pPr marL="514350" indent="-514350">
              <a:buFontTx/>
              <a:buNone/>
              <a:defRPr/>
            </a:pPr>
            <a:r>
              <a:rPr lang="en-US" altLang="ja-JP" sz="2400" dirty="0" smtClean="0">
                <a:solidFill>
                  <a:srgbClr val="002060"/>
                </a:solidFill>
              </a:rPr>
              <a:t>In this talk, I would like to argue that the holographic </a:t>
            </a:r>
          </a:p>
          <a:p>
            <a:pPr marL="514350" indent="-514350">
              <a:buFontTx/>
              <a:buNone/>
              <a:defRPr/>
            </a:pPr>
            <a:r>
              <a:rPr lang="en-US" altLang="ja-JP" sz="2400" dirty="0" smtClean="0">
                <a:solidFill>
                  <a:srgbClr val="002060"/>
                </a:solidFill>
              </a:rPr>
              <a:t>entanglement entropy is a useful measure for this purpose.</a:t>
            </a:r>
          </a:p>
          <a:p>
            <a:pPr marL="514350" indent="-514350">
              <a:buNone/>
              <a:defRPr/>
            </a:pPr>
            <a:endParaRPr lang="ja-JP" altLang="en-US" sz="2400" dirty="0">
              <a:solidFill>
                <a:srgbClr val="000066"/>
              </a:solidFill>
            </a:endParaRPr>
          </a:p>
        </p:txBody>
      </p:sp>
      <p:sp>
        <p:nvSpPr>
          <p:cNvPr id="4" name="右矢印 3"/>
          <p:cNvSpPr/>
          <p:nvPr/>
        </p:nvSpPr>
        <p:spPr>
          <a:xfrm>
            <a:off x="539552" y="3573016"/>
            <a:ext cx="574675" cy="288925"/>
          </a:xfrm>
          <a:prstGeom prst="rightArrow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/>
          <a:lstStyle/>
          <a:p>
            <a:pPr>
              <a:buNone/>
            </a:pPr>
            <a:r>
              <a:rPr kumimoji="1" lang="en-US" altLang="ja-JP" sz="2400" u="sng" dirty="0" smtClean="0"/>
              <a:t>Calculations of EE in Non-local Field Theory</a:t>
            </a:r>
          </a:p>
          <a:p>
            <a:pPr>
              <a:buNone/>
            </a:pPr>
            <a:endParaRPr lang="en-US" altLang="ja-JP" sz="2400" u="sng" dirty="0" smtClean="0"/>
          </a:p>
          <a:p>
            <a:pPr>
              <a:buNone/>
            </a:pPr>
            <a:endParaRPr kumimoji="1" lang="en-US" altLang="ja-JP" sz="2400" u="sng" dirty="0" smtClean="0"/>
          </a:p>
          <a:p>
            <a:pPr>
              <a:buNone/>
            </a:pPr>
            <a:r>
              <a:rPr lang="en-US" altLang="ja-JP" sz="2000" dirty="0" smtClean="0">
                <a:solidFill>
                  <a:srgbClr val="002060"/>
                </a:solidFill>
              </a:rPr>
              <a:t>we can calculate EE for  θ=π</a:t>
            </a:r>
            <a:r>
              <a:rPr lang="ja-JP" altLang="en-US" sz="2000" dirty="0" smtClean="0">
                <a:solidFill>
                  <a:srgbClr val="002060"/>
                </a:solidFill>
              </a:rPr>
              <a:t>　</a:t>
            </a:r>
            <a:r>
              <a:rPr lang="en-US" altLang="ja-JP" sz="2000" dirty="0" smtClean="0">
                <a:solidFill>
                  <a:srgbClr val="002060"/>
                </a:solidFill>
              </a:rPr>
              <a:t>as follows: </a:t>
            </a:r>
          </a:p>
          <a:p>
            <a:pPr>
              <a:buNone/>
            </a:pPr>
            <a:endParaRPr lang="en-US" altLang="ja-JP" sz="20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altLang="ja-JP" sz="20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altLang="ja-JP" sz="20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altLang="ja-JP" sz="20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altLang="ja-JP" sz="2000" dirty="0" smtClean="0">
                <a:solidFill>
                  <a:srgbClr val="002060"/>
                </a:solidFill>
              </a:rPr>
              <a:t>In the end we find,</a:t>
            </a:r>
          </a:p>
          <a:p>
            <a:pPr>
              <a:buNone/>
            </a:pPr>
            <a:endParaRPr lang="en-US" altLang="ja-JP" sz="20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altLang="ja-JP" sz="20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altLang="ja-JP" sz="20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altLang="ja-JP" sz="2000" dirty="0" smtClean="0">
                <a:solidFill>
                  <a:srgbClr val="002060"/>
                </a:solidFill>
              </a:rPr>
              <a:t>Thus the volume law corresponds to the non-local action </a:t>
            </a:r>
            <a:r>
              <a:rPr lang="en-US" altLang="ja-JP" sz="2000" smtClean="0">
                <a:solidFill>
                  <a:srgbClr val="002060"/>
                </a:solidFill>
              </a:rPr>
              <a:t>q=1/2  i.e.</a:t>
            </a:r>
            <a:endParaRPr lang="en-US" altLang="ja-JP" sz="20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altLang="ja-JP" sz="20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altLang="ja-JP" sz="20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altLang="ja-JP" sz="2000" dirty="0" smtClean="0">
                <a:solidFill>
                  <a:srgbClr val="002060"/>
                </a:solidFill>
              </a:rPr>
              <a:t>                                   </a:t>
            </a:r>
            <a:r>
              <a:rPr lang="en-US" altLang="ja-JP" sz="1800" dirty="0" smtClean="0">
                <a:solidFill>
                  <a:srgbClr val="D09E00"/>
                </a:solidFill>
              </a:rPr>
              <a:t>[Note: a bit similar to open string field theory] </a:t>
            </a:r>
          </a:p>
          <a:p>
            <a:pPr>
              <a:buNone/>
            </a:pPr>
            <a:endParaRPr lang="en-US" altLang="ja-JP" sz="20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altLang="ja-JP" sz="20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altLang="ja-JP" sz="20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altLang="ja-JP" sz="2000" dirty="0" smtClean="0">
                <a:solidFill>
                  <a:srgbClr val="002060"/>
                </a:solidFill>
              </a:rPr>
              <a:t> </a:t>
            </a:r>
            <a:endParaRPr kumimoji="1" lang="en-US" altLang="ja-JP" sz="20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altLang="ja-JP" sz="2400" u="sng" dirty="0" smtClean="0"/>
          </a:p>
          <a:p>
            <a:pPr>
              <a:buNone/>
            </a:pPr>
            <a:endParaRPr kumimoji="1" lang="ja-JP" altLang="en-US" sz="2400" u="sng" dirty="0"/>
          </a:p>
        </p:txBody>
      </p:sp>
      <p:graphicFrame>
        <p:nvGraphicFramePr>
          <p:cNvPr id="98306" name="Object 2"/>
          <p:cNvGraphicFramePr>
            <a:graphicFrameLocks noChangeAspect="1"/>
          </p:cNvGraphicFramePr>
          <p:nvPr/>
        </p:nvGraphicFramePr>
        <p:xfrm>
          <a:off x="527050" y="981075"/>
          <a:ext cx="7907338" cy="503238"/>
        </p:xfrm>
        <a:graphic>
          <a:graphicData uri="http://schemas.openxmlformats.org/presentationml/2006/ole">
            <p:oleObj spid="_x0000_s98306" name="数式" r:id="rId3" imgW="3835080" imgH="279360" progId="Equation.3">
              <p:embed/>
            </p:oleObj>
          </a:graphicData>
        </a:graphic>
      </p:graphicFrame>
      <p:graphicFrame>
        <p:nvGraphicFramePr>
          <p:cNvPr id="98307" name="Object 3"/>
          <p:cNvGraphicFramePr>
            <a:graphicFrameLocks noChangeAspect="1"/>
          </p:cNvGraphicFramePr>
          <p:nvPr/>
        </p:nvGraphicFramePr>
        <p:xfrm>
          <a:off x="654050" y="2132856"/>
          <a:ext cx="7508875" cy="866775"/>
        </p:xfrm>
        <a:graphic>
          <a:graphicData uri="http://schemas.openxmlformats.org/presentationml/2006/ole">
            <p:oleObj spid="_x0000_s98307" name="数式" r:id="rId4" imgW="3746160" imgH="495000" progId="Equation.3">
              <p:embed/>
            </p:oleObj>
          </a:graphicData>
        </a:graphic>
      </p:graphicFrame>
      <p:graphicFrame>
        <p:nvGraphicFramePr>
          <p:cNvPr id="98308" name="Object 4"/>
          <p:cNvGraphicFramePr>
            <a:graphicFrameLocks noChangeAspect="1"/>
          </p:cNvGraphicFramePr>
          <p:nvPr/>
        </p:nvGraphicFramePr>
        <p:xfrm>
          <a:off x="2763540" y="3199680"/>
          <a:ext cx="4976812" cy="1741488"/>
        </p:xfrm>
        <a:graphic>
          <a:graphicData uri="http://schemas.openxmlformats.org/presentationml/2006/ole">
            <p:oleObj spid="_x0000_s98308" name="数式" r:id="rId5" imgW="2412720" imgH="965160" progId="Equation.3">
              <p:embed/>
            </p:oleObj>
          </a:graphicData>
        </a:graphic>
      </p:graphicFrame>
      <p:graphicFrame>
        <p:nvGraphicFramePr>
          <p:cNvPr id="98309" name="Object 5"/>
          <p:cNvGraphicFramePr>
            <a:graphicFrameLocks noChangeAspect="1"/>
          </p:cNvGraphicFramePr>
          <p:nvPr/>
        </p:nvGraphicFramePr>
        <p:xfrm>
          <a:off x="1698625" y="5373688"/>
          <a:ext cx="4813300" cy="720725"/>
        </p:xfrm>
        <a:graphic>
          <a:graphicData uri="http://schemas.openxmlformats.org/presentationml/2006/ole">
            <p:oleObj spid="_x0000_s98309" name="数式" r:id="rId6" imgW="1777680" imgH="3045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>
              <a:buNone/>
            </a:pPr>
            <a:r>
              <a:rPr kumimoji="1" lang="en-US" altLang="ja-JP" sz="2200" u="sng" dirty="0" smtClean="0"/>
              <a:t>Possible Relation to Schwarzschild BH Entropy</a:t>
            </a:r>
          </a:p>
          <a:p>
            <a:pPr>
              <a:buNone/>
            </a:pPr>
            <a:endParaRPr lang="en-US" altLang="ja-JP" sz="2200" u="sng" dirty="0" smtClean="0"/>
          </a:p>
          <a:p>
            <a:pPr>
              <a:buNone/>
            </a:pPr>
            <a:endParaRPr kumimoji="1" lang="en-US" altLang="ja-JP" sz="2200" u="sng" dirty="0" smtClean="0"/>
          </a:p>
          <a:p>
            <a:pPr>
              <a:buNone/>
            </a:pPr>
            <a:endParaRPr lang="en-US" altLang="ja-JP" sz="2200" u="sng" dirty="0" smtClean="0"/>
          </a:p>
          <a:p>
            <a:pPr>
              <a:buNone/>
            </a:pPr>
            <a:endParaRPr kumimoji="1" lang="en-US" altLang="ja-JP" sz="2200" u="sng" dirty="0" smtClean="0"/>
          </a:p>
          <a:p>
            <a:pPr>
              <a:buNone/>
            </a:pPr>
            <a:endParaRPr lang="en-US" altLang="ja-JP" sz="2200" u="sng" dirty="0" smtClean="0"/>
          </a:p>
          <a:p>
            <a:pPr>
              <a:buNone/>
            </a:pPr>
            <a:endParaRPr lang="en-US" altLang="ja-JP" sz="2200" u="sng" dirty="0" smtClean="0"/>
          </a:p>
          <a:p>
            <a:pPr>
              <a:buNone/>
            </a:pPr>
            <a:r>
              <a:rPr kumimoji="1" lang="en-US" altLang="ja-JP" sz="2200" dirty="0" smtClean="0"/>
              <a:t>     </a:t>
            </a:r>
            <a:r>
              <a:rPr kumimoji="1" lang="en-US" altLang="ja-JP" sz="2200" dirty="0" smtClean="0">
                <a:solidFill>
                  <a:srgbClr val="000066"/>
                </a:solidFill>
              </a:rPr>
              <a:t>This can be comparable to the Schwarzschild BH entropy:</a:t>
            </a:r>
          </a:p>
          <a:p>
            <a:pPr>
              <a:buNone/>
            </a:pPr>
            <a:endParaRPr kumimoji="1" lang="en-US" altLang="ja-JP" sz="2200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en-US" altLang="ja-JP" sz="2200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en-US" altLang="ja-JP" sz="2200" u="sng" dirty="0" smtClean="0"/>
          </a:p>
          <a:p>
            <a:pPr>
              <a:buNone/>
            </a:pPr>
            <a:r>
              <a:rPr lang="en-US" altLang="ja-JP" sz="2200" dirty="0" smtClean="0"/>
              <a:t>      </a:t>
            </a:r>
            <a:r>
              <a:rPr lang="en-US" altLang="ja-JP" sz="2200" dirty="0" smtClean="0">
                <a:solidFill>
                  <a:srgbClr val="000066"/>
                </a:solidFill>
              </a:rPr>
              <a:t>This suggests that  the BH entropy may be interpreted as </a:t>
            </a:r>
          </a:p>
          <a:p>
            <a:pPr>
              <a:buNone/>
            </a:pPr>
            <a:r>
              <a:rPr lang="en-US" altLang="ja-JP" sz="2200" dirty="0" smtClean="0">
                <a:solidFill>
                  <a:srgbClr val="000066"/>
                </a:solidFill>
              </a:rPr>
              <a:t>     the entanglement entropy…</a:t>
            </a:r>
          </a:p>
          <a:p>
            <a:pPr>
              <a:buNone/>
            </a:pPr>
            <a:endParaRPr kumimoji="1" lang="ja-JP" altLang="en-US" sz="2200" dirty="0"/>
          </a:p>
        </p:txBody>
      </p:sp>
      <p:graphicFrame>
        <p:nvGraphicFramePr>
          <p:cNvPr id="90114" name="Object 2"/>
          <p:cNvGraphicFramePr>
            <a:graphicFrameLocks noChangeAspect="1"/>
          </p:cNvGraphicFramePr>
          <p:nvPr/>
        </p:nvGraphicFramePr>
        <p:xfrm>
          <a:off x="1691680" y="1700808"/>
          <a:ext cx="4356100" cy="1023937"/>
        </p:xfrm>
        <a:graphic>
          <a:graphicData uri="http://schemas.openxmlformats.org/presentationml/2006/ole">
            <p:oleObj spid="_x0000_s90114" name="数式" r:id="rId4" imgW="1942920" imgH="457200" progId="Equation.3">
              <p:embed/>
            </p:oleObj>
          </a:graphicData>
        </a:graphic>
      </p:graphicFrame>
      <p:graphicFrame>
        <p:nvGraphicFramePr>
          <p:cNvPr id="90115" name="Object 3"/>
          <p:cNvGraphicFramePr>
            <a:graphicFrameLocks noChangeAspect="1"/>
          </p:cNvGraphicFramePr>
          <p:nvPr/>
        </p:nvGraphicFramePr>
        <p:xfrm>
          <a:off x="1203473" y="923107"/>
          <a:ext cx="5816799" cy="777701"/>
        </p:xfrm>
        <a:graphic>
          <a:graphicData uri="http://schemas.openxmlformats.org/presentationml/2006/ole">
            <p:oleObj spid="_x0000_s90115" name="数式" r:id="rId5" imgW="3225600" imgH="431640" progId="Equation.3">
              <p:embed/>
            </p:oleObj>
          </a:graphicData>
        </a:graphic>
      </p:graphicFrame>
      <p:graphicFrame>
        <p:nvGraphicFramePr>
          <p:cNvPr id="90116" name="Object 4"/>
          <p:cNvGraphicFramePr>
            <a:graphicFrameLocks noChangeAspect="1"/>
          </p:cNvGraphicFramePr>
          <p:nvPr/>
        </p:nvGraphicFramePr>
        <p:xfrm>
          <a:off x="2555776" y="3861048"/>
          <a:ext cx="3019425" cy="966788"/>
        </p:xfrm>
        <a:graphic>
          <a:graphicData uri="http://schemas.openxmlformats.org/presentationml/2006/ole">
            <p:oleObj spid="_x0000_s90116" name="数式" r:id="rId6" imgW="134604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ja-JP" altLang="en-US" sz="2800" dirty="0" smtClean="0"/>
              <a:t>⑤ </a:t>
            </a:r>
            <a:r>
              <a:rPr lang="en-US" altLang="ja-JP" sz="2800" dirty="0" smtClean="0"/>
              <a:t>Conclusions</a:t>
            </a:r>
            <a:endParaRPr lang="ja-JP" altLang="en-US" sz="2800" dirty="0" smtClean="0"/>
          </a:p>
        </p:txBody>
      </p:sp>
      <p:sp>
        <p:nvSpPr>
          <p:cNvPr id="35843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545137"/>
          </a:xfrm>
        </p:spPr>
        <p:txBody>
          <a:bodyPr/>
          <a:lstStyle/>
          <a:p>
            <a:pPr>
              <a:buNone/>
            </a:pPr>
            <a:endParaRPr lang="en-US" altLang="ja-JP" sz="20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altLang="ja-JP" sz="2000" dirty="0" smtClean="0">
              <a:solidFill>
                <a:srgbClr val="002060"/>
              </a:solidFill>
            </a:endParaRPr>
          </a:p>
          <a:p>
            <a:r>
              <a:rPr lang="en-US" altLang="ja-JP" sz="2000" dirty="0" smtClean="0">
                <a:solidFill>
                  <a:srgbClr val="002060"/>
                </a:solidFill>
              </a:rPr>
              <a:t>We  raised a puzzle on the entropy in the </a:t>
            </a:r>
            <a:r>
              <a:rPr lang="en-US" altLang="ja-JP" sz="2000" dirty="0" err="1" smtClean="0">
                <a:solidFill>
                  <a:srgbClr val="002060"/>
                </a:solidFill>
              </a:rPr>
              <a:t>thermalization</a:t>
            </a:r>
            <a:r>
              <a:rPr lang="en-US" altLang="ja-JP" sz="2000" dirty="0" smtClean="0">
                <a:solidFill>
                  <a:srgbClr val="002060"/>
                </a:solidFill>
              </a:rPr>
              <a:t> in </a:t>
            </a:r>
            <a:r>
              <a:rPr lang="en-US" altLang="ja-JP" sz="2000" dirty="0" err="1" smtClean="0">
                <a:solidFill>
                  <a:srgbClr val="002060"/>
                </a:solidFill>
              </a:rPr>
              <a:t>AdS</a:t>
            </a:r>
            <a:r>
              <a:rPr lang="en-US" altLang="ja-JP" sz="2000" dirty="0" smtClean="0">
                <a:solidFill>
                  <a:srgbClr val="002060"/>
                </a:solidFill>
              </a:rPr>
              <a:t>/CFT and resolved by showing the total von-Neumann entropy is always vanishing in spite that the </a:t>
            </a:r>
            <a:r>
              <a:rPr lang="en-US" altLang="ja-JP" sz="2000" dirty="0" err="1" smtClean="0">
                <a:solidFill>
                  <a:srgbClr val="002060"/>
                </a:solidFill>
              </a:rPr>
              <a:t>AdS</a:t>
            </a:r>
            <a:r>
              <a:rPr lang="en-US" altLang="ja-JP" sz="2000" dirty="0" smtClean="0">
                <a:solidFill>
                  <a:srgbClr val="002060"/>
                </a:solidFill>
              </a:rPr>
              <a:t> includes BHs at late time.</a:t>
            </a:r>
          </a:p>
          <a:p>
            <a:pPr>
              <a:buFontTx/>
              <a:buNone/>
            </a:pPr>
            <a:r>
              <a:rPr lang="en-US" altLang="ja-JP" sz="2000" dirty="0" smtClean="0">
                <a:solidFill>
                  <a:srgbClr val="002060"/>
                </a:solidFill>
              </a:rPr>
              <a:t>    </a:t>
            </a:r>
          </a:p>
          <a:p>
            <a:r>
              <a:rPr lang="en-US" altLang="ja-JP" sz="2000" dirty="0" smtClean="0">
                <a:solidFill>
                  <a:srgbClr val="002060"/>
                </a:solidFill>
              </a:rPr>
              <a:t>We present  a toy model of holographic dual of  BH formations and evaporations using  quantum quenches. </a:t>
            </a:r>
          </a:p>
          <a:p>
            <a:pPr>
              <a:buFontTx/>
              <a:buNone/>
            </a:pPr>
            <a:endParaRPr lang="en-US" altLang="ja-JP" sz="2000" dirty="0" smtClean="0">
              <a:solidFill>
                <a:srgbClr val="002060"/>
              </a:solidFill>
            </a:endParaRPr>
          </a:p>
          <a:p>
            <a:r>
              <a:rPr lang="en-US" altLang="ja-JP" sz="2000" dirty="0" smtClean="0">
                <a:solidFill>
                  <a:srgbClr val="002060"/>
                </a:solidFill>
              </a:rPr>
              <a:t>We  discussed a consistent picture of holography for flat space </a:t>
            </a:r>
          </a:p>
          <a:p>
            <a:pPr>
              <a:buNone/>
            </a:pPr>
            <a:r>
              <a:rPr lang="en-US" altLang="ja-JP" sz="2000" dirty="0" smtClean="0">
                <a:solidFill>
                  <a:srgbClr val="002060"/>
                </a:solidFill>
              </a:rPr>
              <a:t>     and argued that the dual theory is should be non-local and is highly </a:t>
            </a:r>
          </a:p>
          <a:p>
            <a:pPr>
              <a:buNone/>
            </a:pPr>
            <a:r>
              <a:rPr lang="en-US" altLang="ja-JP" sz="2000" dirty="0" smtClean="0">
                <a:solidFill>
                  <a:srgbClr val="002060"/>
                </a:solidFill>
              </a:rPr>
              <a:t>     entangled.</a:t>
            </a:r>
          </a:p>
          <a:p>
            <a:pPr>
              <a:buNone/>
            </a:pPr>
            <a:endParaRPr lang="en-US" altLang="ja-JP" sz="20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altLang="ja-JP" sz="2000" dirty="0" smtClean="0">
                <a:solidFill>
                  <a:srgbClr val="002060"/>
                </a:solidFill>
              </a:rPr>
              <a:t>  Future problems:  possible holography for de Sitter spaces  and </a:t>
            </a:r>
          </a:p>
          <a:p>
            <a:pPr>
              <a:buNone/>
            </a:pPr>
            <a:r>
              <a:rPr lang="en-US" altLang="ja-JP" sz="2000" dirty="0" smtClean="0">
                <a:solidFill>
                  <a:srgbClr val="002060"/>
                </a:solidFill>
              </a:rPr>
              <a:t>                                 cosmological backgrounds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タイトル 1"/>
          <p:cNvSpPr>
            <a:spLocks noGrp="1"/>
          </p:cNvSpPr>
          <p:nvPr>
            <p:ph type="title"/>
          </p:nvPr>
        </p:nvSpPr>
        <p:spPr>
          <a:xfrm>
            <a:off x="250825" y="260350"/>
            <a:ext cx="6481763" cy="647700"/>
          </a:xfrm>
        </p:spPr>
        <p:txBody>
          <a:bodyPr/>
          <a:lstStyle/>
          <a:p>
            <a:r>
              <a:rPr lang="en-US" altLang="ja-JP" sz="2400" u="sng" smtClean="0"/>
              <a:t>A Quick Sketch of  BH Information Problem</a:t>
            </a:r>
            <a:endParaRPr lang="ja-JP" altLang="en-US" sz="2400" u="sng" smtClean="0"/>
          </a:p>
        </p:txBody>
      </p:sp>
      <p:grpSp>
        <p:nvGrpSpPr>
          <p:cNvPr id="24579" name="グループ化 26"/>
          <p:cNvGrpSpPr>
            <a:grpSpLocks/>
          </p:cNvGrpSpPr>
          <p:nvPr/>
        </p:nvGrpSpPr>
        <p:grpSpPr bwMode="auto">
          <a:xfrm>
            <a:off x="1763713" y="1341438"/>
            <a:ext cx="4608512" cy="4824412"/>
            <a:chOff x="2699792" y="1845667"/>
            <a:chExt cx="3313112" cy="3311525"/>
          </a:xfrm>
        </p:grpSpPr>
        <p:sp>
          <p:nvSpPr>
            <p:cNvPr id="4" name="Flowchart: Connector 6"/>
            <p:cNvSpPr/>
            <p:nvPr/>
          </p:nvSpPr>
          <p:spPr>
            <a:xfrm>
              <a:off x="3204234" y="2133341"/>
              <a:ext cx="71900" cy="70829"/>
            </a:xfrm>
            <a:prstGeom prst="flowChartConnector">
              <a:avLst/>
            </a:prstGeom>
            <a:solidFill>
              <a:srgbClr val="9900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5" name="Flowchart: Connector 7"/>
            <p:cNvSpPr/>
            <p:nvPr/>
          </p:nvSpPr>
          <p:spPr>
            <a:xfrm>
              <a:off x="3131193" y="2422105"/>
              <a:ext cx="73041" cy="70829"/>
            </a:xfrm>
            <a:prstGeom prst="flowChartConnector">
              <a:avLst/>
            </a:prstGeom>
            <a:solidFill>
              <a:srgbClr val="9900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6" name="Flowchart: Connector 8"/>
            <p:cNvSpPr/>
            <p:nvPr/>
          </p:nvSpPr>
          <p:spPr>
            <a:xfrm>
              <a:off x="3276134" y="2277179"/>
              <a:ext cx="71900" cy="71919"/>
            </a:xfrm>
            <a:prstGeom prst="flowChartConnector">
              <a:avLst/>
            </a:prstGeom>
            <a:solidFill>
              <a:srgbClr val="9900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" name="Flowchart: Connector 9"/>
            <p:cNvSpPr/>
            <p:nvPr/>
          </p:nvSpPr>
          <p:spPr>
            <a:xfrm>
              <a:off x="3131193" y="2564853"/>
              <a:ext cx="73041" cy="73008"/>
            </a:xfrm>
            <a:prstGeom prst="flowChartConnector">
              <a:avLst/>
            </a:prstGeom>
            <a:solidFill>
              <a:srgbClr val="9900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8" name="Flowchart: Connector 10"/>
            <p:cNvSpPr/>
            <p:nvPr/>
          </p:nvSpPr>
          <p:spPr>
            <a:xfrm>
              <a:off x="3421076" y="2133341"/>
              <a:ext cx="70759" cy="70829"/>
            </a:xfrm>
            <a:prstGeom prst="flowChartConnector">
              <a:avLst/>
            </a:prstGeom>
            <a:solidFill>
              <a:srgbClr val="9900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9" name="Flowchart: Connector 11"/>
            <p:cNvSpPr/>
            <p:nvPr/>
          </p:nvSpPr>
          <p:spPr>
            <a:xfrm>
              <a:off x="3060434" y="2277179"/>
              <a:ext cx="70759" cy="71919"/>
            </a:xfrm>
            <a:prstGeom prst="flowChartConnector">
              <a:avLst/>
            </a:prstGeom>
            <a:solidFill>
              <a:srgbClr val="9900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10" name="Flowchart: Connector 12"/>
            <p:cNvSpPr/>
            <p:nvPr/>
          </p:nvSpPr>
          <p:spPr>
            <a:xfrm>
              <a:off x="2996523" y="2501652"/>
              <a:ext cx="71900" cy="73008"/>
            </a:xfrm>
            <a:prstGeom prst="flowChartConnector">
              <a:avLst/>
            </a:prstGeom>
            <a:solidFill>
              <a:srgbClr val="9900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11" name="Flowchart: Connector 13"/>
            <p:cNvSpPr/>
            <p:nvPr/>
          </p:nvSpPr>
          <p:spPr>
            <a:xfrm>
              <a:off x="3421076" y="2422105"/>
              <a:ext cx="70759" cy="70829"/>
            </a:xfrm>
            <a:prstGeom prst="flowChartConnector">
              <a:avLst/>
            </a:prstGeom>
            <a:solidFill>
              <a:srgbClr val="9900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12" name="Flowchart: Connector 14"/>
            <p:cNvSpPr/>
            <p:nvPr/>
          </p:nvSpPr>
          <p:spPr>
            <a:xfrm>
              <a:off x="3276134" y="2564853"/>
              <a:ext cx="71900" cy="73008"/>
            </a:xfrm>
            <a:prstGeom prst="flowChartConnector">
              <a:avLst/>
            </a:prstGeom>
            <a:solidFill>
              <a:srgbClr val="9900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13" name="Flowchart: Connector 15"/>
            <p:cNvSpPr/>
            <p:nvPr/>
          </p:nvSpPr>
          <p:spPr>
            <a:xfrm>
              <a:off x="3491835" y="2277179"/>
              <a:ext cx="71900" cy="71919"/>
            </a:xfrm>
            <a:prstGeom prst="flowChartConnector">
              <a:avLst/>
            </a:prstGeom>
            <a:solidFill>
              <a:srgbClr val="9900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14" name="Right Arrow 16"/>
            <p:cNvSpPr/>
            <p:nvPr/>
          </p:nvSpPr>
          <p:spPr>
            <a:xfrm rot="5400000">
              <a:off x="3132314" y="2852529"/>
              <a:ext cx="360682" cy="216842"/>
            </a:xfrm>
            <a:prstGeom prst="rightArrow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srgbClr val="990033"/>
                </a:solidFill>
              </a:endParaRPr>
            </a:p>
          </p:txBody>
        </p:sp>
        <p:sp>
          <p:nvSpPr>
            <p:cNvPr id="15" name="Flowchart: Connector 17"/>
            <p:cNvSpPr/>
            <p:nvPr/>
          </p:nvSpPr>
          <p:spPr>
            <a:xfrm flipV="1">
              <a:off x="3131193" y="3285129"/>
              <a:ext cx="368630" cy="350876"/>
            </a:xfrm>
            <a:prstGeom prst="flowChartConnector">
              <a:avLst/>
            </a:prstGeom>
            <a:solidFill>
              <a:srgbClr val="9900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16" name="Right Arrow 18"/>
            <p:cNvSpPr/>
            <p:nvPr/>
          </p:nvSpPr>
          <p:spPr>
            <a:xfrm rot="5400000">
              <a:off x="3132313" y="3860480"/>
              <a:ext cx="360683" cy="216842"/>
            </a:xfrm>
            <a:prstGeom prst="rightArrow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srgbClr val="990033"/>
                </a:solidFill>
              </a:endParaRPr>
            </a:p>
          </p:txBody>
        </p:sp>
        <p:sp>
          <p:nvSpPr>
            <p:cNvPr id="17" name="Flowchart: Connector 19"/>
            <p:cNvSpPr/>
            <p:nvPr/>
          </p:nvSpPr>
          <p:spPr>
            <a:xfrm flipV="1">
              <a:off x="3114073" y="4268016"/>
              <a:ext cx="322980" cy="319275"/>
            </a:xfrm>
            <a:prstGeom prst="flowChartConnector">
              <a:avLst/>
            </a:prstGeom>
            <a:noFill/>
            <a:ln>
              <a:solidFill>
                <a:srgbClr val="990033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18" name="Freeform 20"/>
            <p:cNvSpPr/>
            <p:nvPr/>
          </p:nvSpPr>
          <p:spPr>
            <a:xfrm rot="3439220">
              <a:off x="2842236" y="4187550"/>
              <a:ext cx="256074" cy="305861"/>
            </a:xfrm>
            <a:custGeom>
              <a:avLst/>
              <a:gdLst>
                <a:gd name="connsiteX0" fmla="*/ 216131 w 256310"/>
                <a:gd name="connsiteY0" fmla="*/ 0 h 307571"/>
                <a:gd name="connsiteX1" fmla="*/ 241070 w 256310"/>
                <a:gd name="connsiteY1" fmla="*/ 99752 h 307571"/>
                <a:gd name="connsiteX2" fmla="*/ 124691 w 256310"/>
                <a:gd name="connsiteY2" fmla="*/ 74814 h 307571"/>
                <a:gd name="connsiteX3" fmla="*/ 166255 w 256310"/>
                <a:gd name="connsiteY3" fmla="*/ 174567 h 307571"/>
                <a:gd name="connsiteX4" fmla="*/ 58190 w 256310"/>
                <a:gd name="connsiteY4" fmla="*/ 166254 h 307571"/>
                <a:gd name="connsiteX5" fmla="*/ 99753 w 256310"/>
                <a:gd name="connsiteY5" fmla="*/ 249381 h 307571"/>
                <a:gd name="connsiteX6" fmla="*/ 33251 w 256310"/>
                <a:gd name="connsiteY6" fmla="*/ 257694 h 307571"/>
                <a:gd name="connsiteX7" fmla="*/ 0 w 256310"/>
                <a:gd name="connsiteY7" fmla="*/ 307571 h 307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56310" h="307571">
                  <a:moveTo>
                    <a:pt x="216131" y="0"/>
                  </a:moveTo>
                  <a:cubicBezTo>
                    <a:pt x="236220" y="43641"/>
                    <a:pt x="256310" y="87283"/>
                    <a:pt x="241070" y="99752"/>
                  </a:cubicBezTo>
                  <a:cubicBezTo>
                    <a:pt x="225830" y="112221"/>
                    <a:pt x="137160" y="62345"/>
                    <a:pt x="124691" y="74814"/>
                  </a:cubicBezTo>
                  <a:cubicBezTo>
                    <a:pt x="112222" y="87283"/>
                    <a:pt x="177339" y="159327"/>
                    <a:pt x="166255" y="174567"/>
                  </a:cubicBezTo>
                  <a:cubicBezTo>
                    <a:pt x="155171" y="189807"/>
                    <a:pt x="69274" y="153785"/>
                    <a:pt x="58190" y="166254"/>
                  </a:cubicBezTo>
                  <a:cubicBezTo>
                    <a:pt x="47106" y="178723"/>
                    <a:pt x="103909" y="234141"/>
                    <a:pt x="99753" y="249381"/>
                  </a:cubicBezTo>
                  <a:cubicBezTo>
                    <a:pt x="95597" y="264621"/>
                    <a:pt x="49876" y="247996"/>
                    <a:pt x="33251" y="257694"/>
                  </a:cubicBezTo>
                  <a:cubicBezTo>
                    <a:pt x="16626" y="267392"/>
                    <a:pt x="8313" y="287481"/>
                    <a:pt x="0" y="307571"/>
                  </a:cubicBezTo>
                </a:path>
              </a:pathLst>
            </a:cu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19" name="Freeform 21"/>
            <p:cNvSpPr/>
            <p:nvPr/>
          </p:nvSpPr>
          <p:spPr>
            <a:xfrm rot="280560">
              <a:off x="2928046" y="4518642"/>
              <a:ext cx="255645" cy="308379"/>
            </a:xfrm>
            <a:custGeom>
              <a:avLst/>
              <a:gdLst>
                <a:gd name="connsiteX0" fmla="*/ 216131 w 256310"/>
                <a:gd name="connsiteY0" fmla="*/ 0 h 307571"/>
                <a:gd name="connsiteX1" fmla="*/ 241070 w 256310"/>
                <a:gd name="connsiteY1" fmla="*/ 99752 h 307571"/>
                <a:gd name="connsiteX2" fmla="*/ 124691 w 256310"/>
                <a:gd name="connsiteY2" fmla="*/ 74814 h 307571"/>
                <a:gd name="connsiteX3" fmla="*/ 166255 w 256310"/>
                <a:gd name="connsiteY3" fmla="*/ 174567 h 307571"/>
                <a:gd name="connsiteX4" fmla="*/ 58190 w 256310"/>
                <a:gd name="connsiteY4" fmla="*/ 166254 h 307571"/>
                <a:gd name="connsiteX5" fmla="*/ 99753 w 256310"/>
                <a:gd name="connsiteY5" fmla="*/ 249381 h 307571"/>
                <a:gd name="connsiteX6" fmla="*/ 33251 w 256310"/>
                <a:gd name="connsiteY6" fmla="*/ 257694 h 307571"/>
                <a:gd name="connsiteX7" fmla="*/ 0 w 256310"/>
                <a:gd name="connsiteY7" fmla="*/ 307571 h 307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56310" h="307571">
                  <a:moveTo>
                    <a:pt x="216131" y="0"/>
                  </a:moveTo>
                  <a:cubicBezTo>
                    <a:pt x="236220" y="43641"/>
                    <a:pt x="256310" y="87283"/>
                    <a:pt x="241070" y="99752"/>
                  </a:cubicBezTo>
                  <a:cubicBezTo>
                    <a:pt x="225830" y="112221"/>
                    <a:pt x="137160" y="62345"/>
                    <a:pt x="124691" y="74814"/>
                  </a:cubicBezTo>
                  <a:cubicBezTo>
                    <a:pt x="112222" y="87283"/>
                    <a:pt x="177339" y="159327"/>
                    <a:pt x="166255" y="174567"/>
                  </a:cubicBezTo>
                  <a:cubicBezTo>
                    <a:pt x="155171" y="189807"/>
                    <a:pt x="69274" y="153785"/>
                    <a:pt x="58190" y="166254"/>
                  </a:cubicBezTo>
                  <a:cubicBezTo>
                    <a:pt x="47106" y="178723"/>
                    <a:pt x="103909" y="234141"/>
                    <a:pt x="99753" y="249381"/>
                  </a:cubicBezTo>
                  <a:cubicBezTo>
                    <a:pt x="95597" y="264621"/>
                    <a:pt x="49876" y="247996"/>
                    <a:pt x="33251" y="257694"/>
                  </a:cubicBezTo>
                  <a:cubicBezTo>
                    <a:pt x="16626" y="267392"/>
                    <a:pt x="8313" y="287481"/>
                    <a:pt x="0" y="307571"/>
                  </a:cubicBezTo>
                </a:path>
              </a:pathLst>
            </a:cu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0" name="Freeform 22"/>
            <p:cNvSpPr/>
            <p:nvPr/>
          </p:nvSpPr>
          <p:spPr>
            <a:xfrm rot="19131133">
              <a:off x="3201952" y="4587292"/>
              <a:ext cx="255645" cy="308378"/>
            </a:xfrm>
            <a:custGeom>
              <a:avLst/>
              <a:gdLst>
                <a:gd name="connsiteX0" fmla="*/ 216131 w 256310"/>
                <a:gd name="connsiteY0" fmla="*/ 0 h 307571"/>
                <a:gd name="connsiteX1" fmla="*/ 241070 w 256310"/>
                <a:gd name="connsiteY1" fmla="*/ 99752 h 307571"/>
                <a:gd name="connsiteX2" fmla="*/ 124691 w 256310"/>
                <a:gd name="connsiteY2" fmla="*/ 74814 h 307571"/>
                <a:gd name="connsiteX3" fmla="*/ 166255 w 256310"/>
                <a:gd name="connsiteY3" fmla="*/ 174567 h 307571"/>
                <a:gd name="connsiteX4" fmla="*/ 58190 w 256310"/>
                <a:gd name="connsiteY4" fmla="*/ 166254 h 307571"/>
                <a:gd name="connsiteX5" fmla="*/ 99753 w 256310"/>
                <a:gd name="connsiteY5" fmla="*/ 249381 h 307571"/>
                <a:gd name="connsiteX6" fmla="*/ 33251 w 256310"/>
                <a:gd name="connsiteY6" fmla="*/ 257694 h 307571"/>
                <a:gd name="connsiteX7" fmla="*/ 0 w 256310"/>
                <a:gd name="connsiteY7" fmla="*/ 307571 h 307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56310" h="307571">
                  <a:moveTo>
                    <a:pt x="216131" y="0"/>
                  </a:moveTo>
                  <a:cubicBezTo>
                    <a:pt x="236220" y="43641"/>
                    <a:pt x="256310" y="87283"/>
                    <a:pt x="241070" y="99752"/>
                  </a:cubicBezTo>
                  <a:cubicBezTo>
                    <a:pt x="225830" y="112221"/>
                    <a:pt x="137160" y="62345"/>
                    <a:pt x="124691" y="74814"/>
                  </a:cubicBezTo>
                  <a:cubicBezTo>
                    <a:pt x="112222" y="87283"/>
                    <a:pt x="177339" y="159327"/>
                    <a:pt x="166255" y="174567"/>
                  </a:cubicBezTo>
                  <a:cubicBezTo>
                    <a:pt x="155171" y="189807"/>
                    <a:pt x="69274" y="153785"/>
                    <a:pt x="58190" y="166254"/>
                  </a:cubicBezTo>
                  <a:cubicBezTo>
                    <a:pt x="47106" y="178723"/>
                    <a:pt x="103909" y="234141"/>
                    <a:pt x="99753" y="249381"/>
                  </a:cubicBezTo>
                  <a:cubicBezTo>
                    <a:pt x="95597" y="264621"/>
                    <a:pt x="49876" y="247996"/>
                    <a:pt x="33251" y="257694"/>
                  </a:cubicBezTo>
                  <a:cubicBezTo>
                    <a:pt x="16626" y="267392"/>
                    <a:pt x="8313" y="287481"/>
                    <a:pt x="0" y="307571"/>
                  </a:cubicBezTo>
                </a:path>
              </a:pathLst>
            </a:cu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1" name="Freeform 23"/>
            <p:cNvSpPr/>
            <p:nvPr/>
          </p:nvSpPr>
          <p:spPr>
            <a:xfrm rot="12962233">
              <a:off x="3486128" y="4124179"/>
              <a:ext cx="256787" cy="306199"/>
            </a:xfrm>
            <a:custGeom>
              <a:avLst/>
              <a:gdLst>
                <a:gd name="connsiteX0" fmla="*/ 216131 w 256310"/>
                <a:gd name="connsiteY0" fmla="*/ 0 h 307571"/>
                <a:gd name="connsiteX1" fmla="*/ 241070 w 256310"/>
                <a:gd name="connsiteY1" fmla="*/ 99752 h 307571"/>
                <a:gd name="connsiteX2" fmla="*/ 124691 w 256310"/>
                <a:gd name="connsiteY2" fmla="*/ 74814 h 307571"/>
                <a:gd name="connsiteX3" fmla="*/ 166255 w 256310"/>
                <a:gd name="connsiteY3" fmla="*/ 174567 h 307571"/>
                <a:gd name="connsiteX4" fmla="*/ 58190 w 256310"/>
                <a:gd name="connsiteY4" fmla="*/ 166254 h 307571"/>
                <a:gd name="connsiteX5" fmla="*/ 99753 w 256310"/>
                <a:gd name="connsiteY5" fmla="*/ 249381 h 307571"/>
                <a:gd name="connsiteX6" fmla="*/ 33251 w 256310"/>
                <a:gd name="connsiteY6" fmla="*/ 257694 h 307571"/>
                <a:gd name="connsiteX7" fmla="*/ 0 w 256310"/>
                <a:gd name="connsiteY7" fmla="*/ 307571 h 307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56310" h="307571">
                  <a:moveTo>
                    <a:pt x="216131" y="0"/>
                  </a:moveTo>
                  <a:cubicBezTo>
                    <a:pt x="236220" y="43641"/>
                    <a:pt x="256310" y="87283"/>
                    <a:pt x="241070" y="99752"/>
                  </a:cubicBezTo>
                  <a:cubicBezTo>
                    <a:pt x="225830" y="112221"/>
                    <a:pt x="137160" y="62345"/>
                    <a:pt x="124691" y="74814"/>
                  </a:cubicBezTo>
                  <a:cubicBezTo>
                    <a:pt x="112222" y="87283"/>
                    <a:pt x="177339" y="159327"/>
                    <a:pt x="166255" y="174567"/>
                  </a:cubicBezTo>
                  <a:cubicBezTo>
                    <a:pt x="155171" y="189807"/>
                    <a:pt x="69274" y="153785"/>
                    <a:pt x="58190" y="166254"/>
                  </a:cubicBezTo>
                  <a:cubicBezTo>
                    <a:pt x="47106" y="178723"/>
                    <a:pt x="103909" y="234141"/>
                    <a:pt x="99753" y="249381"/>
                  </a:cubicBezTo>
                  <a:cubicBezTo>
                    <a:pt x="95597" y="264621"/>
                    <a:pt x="49876" y="247996"/>
                    <a:pt x="33251" y="257694"/>
                  </a:cubicBezTo>
                  <a:cubicBezTo>
                    <a:pt x="16626" y="267392"/>
                    <a:pt x="8313" y="287481"/>
                    <a:pt x="0" y="307571"/>
                  </a:cubicBezTo>
                </a:path>
              </a:pathLst>
            </a:cu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2" name="Freeform 24"/>
            <p:cNvSpPr/>
            <p:nvPr/>
          </p:nvSpPr>
          <p:spPr>
            <a:xfrm rot="16042210">
              <a:off x="3452221" y="4417964"/>
              <a:ext cx="254984" cy="308143"/>
            </a:xfrm>
            <a:custGeom>
              <a:avLst/>
              <a:gdLst>
                <a:gd name="connsiteX0" fmla="*/ 216131 w 256310"/>
                <a:gd name="connsiteY0" fmla="*/ 0 h 307571"/>
                <a:gd name="connsiteX1" fmla="*/ 241070 w 256310"/>
                <a:gd name="connsiteY1" fmla="*/ 99752 h 307571"/>
                <a:gd name="connsiteX2" fmla="*/ 124691 w 256310"/>
                <a:gd name="connsiteY2" fmla="*/ 74814 h 307571"/>
                <a:gd name="connsiteX3" fmla="*/ 166255 w 256310"/>
                <a:gd name="connsiteY3" fmla="*/ 174567 h 307571"/>
                <a:gd name="connsiteX4" fmla="*/ 58190 w 256310"/>
                <a:gd name="connsiteY4" fmla="*/ 166254 h 307571"/>
                <a:gd name="connsiteX5" fmla="*/ 99753 w 256310"/>
                <a:gd name="connsiteY5" fmla="*/ 249381 h 307571"/>
                <a:gd name="connsiteX6" fmla="*/ 33251 w 256310"/>
                <a:gd name="connsiteY6" fmla="*/ 257694 h 307571"/>
                <a:gd name="connsiteX7" fmla="*/ 0 w 256310"/>
                <a:gd name="connsiteY7" fmla="*/ 307571 h 307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56310" h="307571">
                  <a:moveTo>
                    <a:pt x="216131" y="0"/>
                  </a:moveTo>
                  <a:cubicBezTo>
                    <a:pt x="236220" y="43641"/>
                    <a:pt x="256310" y="87283"/>
                    <a:pt x="241070" y="99752"/>
                  </a:cubicBezTo>
                  <a:cubicBezTo>
                    <a:pt x="225830" y="112221"/>
                    <a:pt x="137160" y="62345"/>
                    <a:pt x="124691" y="74814"/>
                  </a:cubicBezTo>
                  <a:cubicBezTo>
                    <a:pt x="112222" y="87283"/>
                    <a:pt x="177339" y="159327"/>
                    <a:pt x="166255" y="174567"/>
                  </a:cubicBezTo>
                  <a:cubicBezTo>
                    <a:pt x="155171" y="189807"/>
                    <a:pt x="69274" y="153785"/>
                    <a:pt x="58190" y="166254"/>
                  </a:cubicBezTo>
                  <a:cubicBezTo>
                    <a:pt x="47106" y="178723"/>
                    <a:pt x="103909" y="234141"/>
                    <a:pt x="99753" y="249381"/>
                  </a:cubicBezTo>
                  <a:cubicBezTo>
                    <a:pt x="95597" y="264621"/>
                    <a:pt x="49876" y="247996"/>
                    <a:pt x="33251" y="257694"/>
                  </a:cubicBezTo>
                  <a:cubicBezTo>
                    <a:pt x="16626" y="267392"/>
                    <a:pt x="8313" y="287481"/>
                    <a:pt x="0" y="307571"/>
                  </a:cubicBezTo>
                </a:path>
              </a:pathLst>
            </a:cu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4601" name="TextBox 25"/>
            <p:cNvSpPr txBox="1">
              <a:spLocks noChangeArrowheads="1"/>
            </p:cNvSpPr>
            <p:nvPr/>
          </p:nvSpPr>
          <p:spPr bwMode="auto">
            <a:xfrm>
              <a:off x="4097511" y="2142222"/>
              <a:ext cx="1496529" cy="570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 dirty="0" smtClean="0">
                  <a:solidFill>
                    <a:srgbClr val="002060"/>
                  </a:solidFill>
                </a:rPr>
                <a:t>A lot of matter</a:t>
              </a:r>
              <a:endParaRPr lang="en-US" altLang="ja-JP" sz="2400" dirty="0">
                <a:solidFill>
                  <a:srgbClr val="002060"/>
                </a:solidFill>
              </a:endParaRPr>
            </a:p>
            <a:p>
              <a:r>
                <a:rPr lang="ja-JP" altLang="en-US" sz="2400">
                  <a:solidFill>
                    <a:srgbClr val="002060"/>
                  </a:solidFill>
                </a:rPr>
                <a:t>⇒</a:t>
              </a:r>
              <a:r>
                <a:rPr lang="en-US" altLang="ja-JP" sz="2400" dirty="0">
                  <a:solidFill>
                    <a:srgbClr val="006600"/>
                  </a:solidFill>
                </a:rPr>
                <a:t>Pure state</a:t>
              </a:r>
              <a:endParaRPr lang="ja-JP" altLang="en-US" sz="2400">
                <a:solidFill>
                  <a:srgbClr val="006600"/>
                </a:solidFill>
              </a:endParaRPr>
            </a:p>
          </p:txBody>
        </p:sp>
        <p:sp>
          <p:nvSpPr>
            <p:cNvPr id="24602" name="TextBox 26"/>
            <p:cNvSpPr txBox="1">
              <a:spLocks noChangeArrowheads="1"/>
            </p:cNvSpPr>
            <p:nvPr/>
          </p:nvSpPr>
          <p:spPr bwMode="auto">
            <a:xfrm>
              <a:off x="3556631" y="3279014"/>
              <a:ext cx="2360405" cy="3168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>
                  <a:solidFill>
                    <a:srgbClr val="002060"/>
                  </a:solidFill>
                </a:rPr>
                <a:t>Black hole formation</a:t>
              </a:r>
              <a:endParaRPr lang="ja-JP" altLang="en-US" sz="2400">
                <a:solidFill>
                  <a:srgbClr val="002060"/>
                </a:solidFill>
              </a:endParaRPr>
            </a:p>
          </p:txBody>
        </p:sp>
        <p:sp>
          <p:nvSpPr>
            <p:cNvPr id="24603" name="TextBox 27"/>
            <p:cNvSpPr txBox="1">
              <a:spLocks noChangeArrowheads="1"/>
            </p:cNvSpPr>
            <p:nvPr/>
          </p:nvSpPr>
          <p:spPr bwMode="auto">
            <a:xfrm>
              <a:off x="3852317" y="4149129"/>
              <a:ext cx="1967407" cy="8238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>
                  <a:solidFill>
                    <a:srgbClr val="002060"/>
                  </a:solidFill>
                </a:rPr>
                <a:t>Thermal radiations</a:t>
              </a:r>
            </a:p>
            <a:p>
              <a:r>
                <a:rPr lang="en-US" altLang="ja-JP" sz="2400">
                  <a:solidFill>
                    <a:srgbClr val="002060"/>
                  </a:solidFill>
                </a:rPr>
                <a:t>(BH evaporation)</a:t>
              </a:r>
            </a:p>
            <a:p>
              <a:r>
                <a:rPr lang="ja-JP" altLang="en-US" sz="2400">
                  <a:solidFill>
                    <a:srgbClr val="002060"/>
                  </a:solidFill>
                </a:rPr>
                <a:t>⇒</a:t>
              </a:r>
              <a:r>
                <a:rPr lang="en-US" altLang="ja-JP" sz="2400">
                  <a:solidFill>
                    <a:srgbClr val="006600"/>
                  </a:solidFill>
                </a:rPr>
                <a:t>Mixed state ??</a:t>
              </a:r>
              <a:endParaRPr lang="ja-JP" altLang="en-US" sz="2400">
                <a:solidFill>
                  <a:srgbClr val="006600"/>
                </a:solidFill>
              </a:endParaRPr>
            </a:p>
          </p:txBody>
        </p:sp>
        <p:sp>
          <p:nvSpPr>
            <p:cNvPr id="26" name="Rectangle 28"/>
            <p:cNvSpPr/>
            <p:nvPr/>
          </p:nvSpPr>
          <p:spPr>
            <a:xfrm>
              <a:off x="2699792" y="1845667"/>
              <a:ext cx="3313112" cy="3311525"/>
            </a:xfrm>
            <a:prstGeom prst="rect">
              <a:avLst/>
            </a:pr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</p:grpSp>
      <p:sp>
        <p:nvSpPr>
          <p:cNvPr id="30" name="フリーフォーム 29"/>
          <p:cNvSpPr/>
          <p:nvPr/>
        </p:nvSpPr>
        <p:spPr>
          <a:xfrm>
            <a:off x="5651500" y="2420938"/>
            <a:ext cx="1876425" cy="3311525"/>
          </a:xfrm>
          <a:custGeom>
            <a:avLst/>
            <a:gdLst>
              <a:gd name="connsiteX0" fmla="*/ 0 w 1875693"/>
              <a:gd name="connsiteY0" fmla="*/ 0 h 3464169"/>
              <a:gd name="connsiteX1" fmla="*/ 1837593 w 1875693"/>
              <a:gd name="connsiteY1" fmla="*/ 1626577 h 3464169"/>
              <a:gd name="connsiteX2" fmla="*/ 228600 w 1875693"/>
              <a:gd name="connsiteY2" fmla="*/ 3464169 h 3464169"/>
              <a:gd name="connsiteX3" fmla="*/ 228600 w 1875693"/>
              <a:gd name="connsiteY3" fmla="*/ 3464169 h 3464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75693" h="3464169">
                <a:moveTo>
                  <a:pt x="0" y="0"/>
                </a:moveTo>
                <a:cubicBezTo>
                  <a:pt x="899746" y="524608"/>
                  <a:pt x="1799493" y="1049216"/>
                  <a:pt x="1837593" y="1626577"/>
                </a:cubicBezTo>
                <a:cubicBezTo>
                  <a:pt x="1875693" y="2203939"/>
                  <a:pt x="228600" y="3464169"/>
                  <a:pt x="228600" y="3464169"/>
                </a:cubicBezTo>
                <a:lnTo>
                  <a:pt x="228600" y="3464169"/>
                </a:lnTo>
              </a:path>
            </a:pathLst>
          </a:custGeom>
          <a:ln w="38100">
            <a:solidFill>
              <a:srgbClr val="C00000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4581" name="テキスト ボックス 30"/>
          <p:cNvSpPr txBox="1">
            <a:spLocks noChangeArrowheads="1"/>
          </p:cNvSpPr>
          <p:nvPr/>
        </p:nvSpPr>
        <p:spPr bwMode="auto">
          <a:xfrm>
            <a:off x="6732588" y="2349500"/>
            <a:ext cx="165301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C00000"/>
                </a:solidFill>
              </a:rPr>
              <a:t>Contradict</a:t>
            </a:r>
          </a:p>
          <a:p>
            <a:r>
              <a:rPr lang="en-US" altLang="ja-JP" sz="2400" dirty="0">
                <a:solidFill>
                  <a:srgbClr val="C00000"/>
                </a:solidFill>
              </a:rPr>
              <a:t>  with </a:t>
            </a:r>
            <a:r>
              <a:rPr lang="en-US" altLang="ja-JP" sz="2400" dirty="0" smtClean="0">
                <a:solidFill>
                  <a:srgbClr val="C00000"/>
                </a:solidFill>
              </a:rPr>
              <a:t>QM !</a:t>
            </a:r>
            <a:endParaRPr lang="ja-JP" altLang="en-US" sz="240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843808" y="2780928"/>
            <a:ext cx="2454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7030A0"/>
                </a:solidFill>
              </a:rPr>
              <a:t>Gravitational collapse</a:t>
            </a:r>
            <a:endParaRPr kumimoji="1" lang="ja-JP" altLang="en-US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350"/>
            <a:ext cx="8507413" cy="61214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altLang="ja-JP" sz="2400" u="sng" dirty="0" smtClean="0">
                <a:solidFill>
                  <a:schemeClr val="accent4"/>
                </a:solidFill>
              </a:rPr>
              <a:t>BH formation in </a:t>
            </a:r>
            <a:r>
              <a:rPr lang="en-US" altLang="ja-JP" sz="2400" u="sng" dirty="0" err="1" smtClean="0">
                <a:solidFill>
                  <a:schemeClr val="accent4"/>
                </a:solidFill>
              </a:rPr>
              <a:t>AdS</a:t>
            </a:r>
            <a:r>
              <a:rPr lang="en-US" altLang="ja-JP" sz="2400" u="sng" dirty="0" smtClean="0">
                <a:solidFill>
                  <a:schemeClr val="accent4"/>
                </a:solidFill>
              </a:rPr>
              <a:t>/CFT  </a:t>
            </a:r>
          </a:p>
          <a:p>
            <a:pPr>
              <a:buFontTx/>
              <a:buNone/>
              <a:defRPr/>
            </a:pPr>
            <a:endParaRPr lang="en-US" altLang="ja-JP" sz="2400" u="sng" dirty="0" smtClean="0">
              <a:solidFill>
                <a:srgbClr val="990033"/>
              </a:solidFill>
            </a:endParaRPr>
          </a:p>
          <a:p>
            <a:pPr>
              <a:buFontTx/>
              <a:buNone/>
              <a:defRPr/>
            </a:pPr>
            <a:r>
              <a:rPr lang="en-US" altLang="ja-JP" sz="2400" dirty="0" err="1" smtClean="0">
                <a:solidFill>
                  <a:srgbClr val="000066"/>
                </a:solidFill>
              </a:rPr>
              <a:t>Thermalization</a:t>
            </a:r>
            <a:r>
              <a:rPr lang="en-US" altLang="ja-JP" sz="2400" dirty="0" smtClean="0">
                <a:solidFill>
                  <a:srgbClr val="000066"/>
                </a:solidFill>
              </a:rPr>
              <a:t> in CFT   </a:t>
            </a:r>
          </a:p>
          <a:p>
            <a:pPr>
              <a:buFontTx/>
              <a:buNone/>
              <a:defRPr/>
            </a:pPr>
            <a:r>
              <a:rPr lang="en-US" altLang="ja-JP" sz="2400" dirty="0" smtClean="0">
                <a:solidFill>
                  <a:srgbClr val="000066"/>
                </a:solidFill>
              </a:rPr>
              <a:t>            BH formation in </a:t>
            </a:r>
            <a:r>
              <a:rPr lang="en-US" altLang="ja-JP" sz="2400" dirty="0" err="1" smtClean="0">
                <a:solidFill>
                  <a:srgbClr val="000066"/>
                </a:solidFill>
              </a:rPr>
              <a:t>AdS</a:t>
            </a:r>
            <a:endParaRPr lang="en-US" altLang="ja-JP" sz="2400" dirty="0" smtClean="0">
              <a:solidFill>
                <a:srgbClr val="000066"/>
              </a:solidFill>
            </a:endParaRPr>
          </a:p>
          <a:p>
            <a:pPr>
              <a:buNone/>
              <a:defRPr/>
            </a:pPr>
            <a:r>
              <a:rPr lang="en-US" altLang="ja-JP" sz="1800" dirty="0" smtClean="0">
                <a:solidFill>
                  <a:srgbClr val="D09E00"/>
                </a:solidFill>
              </a:rPr>
              <a:t>      [e.g.  </a:t>
            </a:r>
            <a:r>
              <a:rPr lang="en-US" altLang="ja-JP" sz="1800" dirty="0" err="1" smtClean="0">
                <a:solidFill>
                  <a:srgbClr val="D09E00"/>
                </a:solidFill>
              </a:rPr>
              <a:t>Chesler</a:t>
            </a:r>
            <a:r>
              <a:rPr lang="en-US" altLang="ja-JP" sz="1800" dirty="0" smtClean="0">
                <a:solidFill>
                  <a:srgbClr val="D09E00"/>
                </a:solidFill>
              </a:rPr>
              <a:t>-</a:t>
            </a:r>
            <a:r>
              <a:rPr lang="en-US" altLang="ja-JP" sz="1800" dirty="0" err="1" smtClean="0">
                <a:solidFill>
                  <a:srgbClr val="D09E00"/>
                </a:solidFill>
              </a:rPr>
              <a:t>Yaffe</a:t>
            </a:r>
            <a:r>
              <a:rPr lang="en-US" altLang="ja-JP" sz="1800" dirty="0" smtClean="0">
                <a:solidFill>
                  <a:srgbClr val="D09E00"/>
                </a:solidFill>
              </a:rPr>
              <a:t> 08’, </a:t>
            </a:r>
          </a:p>
          <a:p>
            <a:pPr>
              <a:buNone/>
              <a:defRPr/>
            </a:pPr>
            <a:r>
              <a:rPr lang="en-US" altLang="ja-JP" sz="1800" dirty="0" smtClean="0">
                <a:solidFill>
                  <a:srgbClr val="D09E00"/>
                </a:solidFill>
              </a:rPr>
              <a:t>        S. Bhattacharyya and S. </a:t>
            </a:r>
            <a:r>
              <a:rPr lang="en-US" altLang="ja-JP" sz="1800" dirty="0" err="1" smtClean="0">
                <a:solidFill>
                  <a:srgbClr val="D09E00"/>
                </a:solidFill>
              </a:rPr>
              <a:t>Minwalla</a:t>
            </a:r>
            <a:r>
              <a:rPr lang="en-US" altLang="ja-JP" sz="1800" dirty="0" smtClean="0">
                <a:solidFill>
                  <a:srgbClr val="D09E00"/>
                </a:solidFill>
              </a:rPr>
              <a:t> 09’]</a:t>
            </a:r>
            <a:endParaRPr lang="en-US" altLang="ja-JP" sz="2400" dirty="0" smtClean="0">
              <a:solidFill>
                <a:srgbClr val="000066"/>
              </a:solidFill>
            </a:endParaRPr>
          </a:p>
          <a:p>
            <a:pPr>
              <a:buFontTx/>
              <a:buNone/>
              <a:defRPr/>
            </a:pPr>
            <a:endParaRPr lang="en-US" altLang="ja-JP" sz="2200" dirty="0" smtClean="0">
              <a:solidFill>
                <a:srgbClr val="000066"/>
              </a:solidFill>
            </a:endParaRPr>
          </a:p>
          <a:p>
            <a:pPr>
              <a:buFontTx/>
              <a:buNone/>
              <a:defRPr/>
            </a:pPr>
            <a:r>
              <a:rPr lang="en-US" altLang="ja-JP" sz="2200" dirty="0" smtClean="0">
                <a:solidFill>
                  <a:srgbClr val="000066"/>
                </a:solidFill>
              </a:rPr>
              <a:t>In particular, instantaneous</a:t>
            </a:r>
          </a:p>
          <a:p>
            <a:pPr>
              <a:buFontTx/>
              <a:buNone/>
              <a:defRPr/>
            </a:pPr>
            <a:r>
              <a:rPr lang="en-US" altLang="ja-JP" sz="2200" dirty="0" smtClean="0">
                <a:solidFill>
                  <a:srgbClr val="000066"/>
                </a:solidFill>
              </a:rPr>
              <a:t>excitations of CFTs are called </a:t>
            </a:r>
          </a:p>
          <a:p>
            <a:pPr>
              <a:buFontTx/>
              <a:buNone/>
              <a:defRPr/>
            </a:pPr>
            <a:r>
              <a:rPr lang="en-US" altLang="ja-JP" sz="2200" b="1" dirty="0" smtClean="0">
                <a:solidFill>
                  <a:srgbClr val="000066"/>
                </a:solidFill>
              </a:rPr>
              <a:t>quantum quenches</a:t>
            </a:r>
            <a:r>
              <a:rPr lang="en-US" altLang="ja-JP" sz="2200" dirty="0" smtClean="0">
                <a:solidFill>
                  <a:srgbClr val="000066"/>
                </a:solidFill>
              </a:rPr>
              <a:t>.</a:t>
            </a:r>
          </a:p>
          <a:p>
            <a:pPr>
              <a:buFontTx/>
              <a:buNone/>
              <a:defRPr/>
            </a:pPr>
            <a:r>
              <a:rPr lang="en-US" altLang="ja-JP" sz="2400" dirty="0" smtClean="0">
                <a:solidFill>
                  <a:srgbClr val="000066"/>
                </a:solidFill>
              </a:rPr>
              <a:t>                    </a:t>
            </a:r>
            <a:r>
              <a:rPr lang="en-US" altLang="ja-JP" sz="1800" dirty="0" smtClean="0">
                <a:solidFill>
                  <a:srgbClr val="D09E00"/>
                </a:solidFill>
              </a:rPr>
              <a:t>[e.g. Calabrese-Cardy 05’-10’]</a:t>
            </a:r>
          </a:p>
          <a:p>
            <a:pPr>
              <a:buFontTx/>
              <a:buNone/>
              <a:defRPr/>
            </a:pPr>
            <a:r>
              <a:rPr lang="en-US" altLang="ja-JP" sz="2200" dirty="0" smtClean="0">
                <a:solidFill>
                  <a:srgbClr val="990033"/>
                </a:solidFill>
              </a:rPr>
              <a:t>e.g. Mass quench </a:t>
            </a:r>
          </a:p>
          <a:p>
            <a:pPr>
              <a:buFontTx/>
              <a:buNone/>
              <a:defRPr/>
            </a:pPr>
            <a:endParaRPr lang="en-US" altLang="ja-JP" sz="2000" dirty="0" smtClean="0">
              <a:solidFill>
                <a:srgbClr val="990033"/>
              </a:solidFill>
            </a:endParaRPr>
          </a:p>
          <a:p>
            <a:pPr marL="514350" indent="-514350">
              <a:buFontTx/>
              <a:buAutoNum type="romanLcParenBoth"/>
              <a:defRPr/>
            </a:pPr>
            <a:endParaRPr lang="en-US" altLang="ja-JP" sz="2000" dirty="0" smtClean="0">
              <a:solidFill>
                <a:srgbClr val="002060"/>
              </a:solidFill>
            </a:endParaRPr>
          </a:p>
          <a:p>
            <a:pPr>
              <a:buFontTx/>
              <a:buNone/>
              <a:defRPr/>
            </a:pPr>
            <a:endParaRPr lang="en-US" altLang="ja-JP" sz="2000" dirty="0" smtClean="0">
              <a:solidFill>
                <a:srgbClr val="006600"/>
              </a:solidFill>
            </a:endParaRPr>
          </a:p>
          <a:p>
            <a:pPr>
              <a:buFontTx/>
              <a:buNone/>
              <a:defRPr/>
            </a:pPr>
            <a:r>
              <a:rPr lang="en-US" altLang="ja-JP" sz="2000" dirty="0" smtClean="0">
                <a:solidFill>
                  <a:srgbClr val="006600"/>
                </a:solidFill>
              </a:rPr>
              <a:t>         </a:t>
            </a:r>
          </a:p>
          <a:p>
            <a:pPr>
              <a:buFontTx/>
              <a:buNone/>
              <a:defRPr/>
            </a:pPr>
            <a:endParaRPr lang="en-US" altLang="ja-JP" sz="2000" dirty="0" smtClean="0">
              <a:solidFill>
                <a:srgbClr val="006600"/>
              </a:solidFill>
            </a:endParaRPr>
          </a:p>
          <a:p>
            <a:pPr>
              <a:buFontTx/>
              <a:buNone/>
              <a:defRPr/>
            </a:pPr>
            <a:r>
              <a:rPr lang="en-US" altLang="ja-JP" sz="2400" dirty="0" smtClean="0">
                <a:solidFill>
                  <a:srgbClr val="002060"/>
                </a:solidFill>
              </a:rPr>
              <a:t>                   </a:t>
            </a:r>
            <a:endParaRPr lang="ja-JP" altLang="en-US" sz="2400" dirty="0">
              <a:solidFill>
                <a:srgbClr val="002060"/>
              </a:solidFill>
            </a:endParaRPr>
          </a:p>
        </p:txBody>
      </p:sp>
      <p:sp>
        <p:nvSpPr>
          <p:cNvPr id="30" name="左右矢印 29"/>
          <p:cNvSpPr/>
          <p:nvPr/>
        </p:nvSpPr>
        <p:spPr>
          <a:xfrm>
            <a:off x="539750" y="1700213"/>
            <a:ext cx="719138" cy="288925"/>
          </a:xfrm>
          <a:prstGeom prst="leftRightArrow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6154738" y="765175"/>
            <a:ext cx="1730375" cy="4248150"/>
          </a:xfrm>
          <a:prstGeom prst="can">
            <a:avLst>
              <a:gd name="adj" fmla="val 57807"/>
            </a:avLst>
          </a:prstGeom>
          <a:solidFill>
            <a:schemeClr val="accent1">
              <a:alpha val="52156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 sz="2400">
              <a:solidFill>
                <a:srgbClr val="FF0000"/>
              </a:solidFill>
            </a:endParaRPr>
          </a:p>
        </p:txBody>
      </p:sp>
      <p:sp>
        <p:nvSpPr>
          <p:cNvPr id="25605" name="Line 9"/>
          <p:cNvSpPr>
            <a:spLocks noChangeShapeType="1"/>
          </p:cNvSpPr>
          <p:nvPr/>
        </p:nvSpPr>
        <p:spPr bwMode="auto">
          <a:xfrm flipV="1">
            <a:off x="5724525" y="1700213"/>
            <a:ext cx="0" cy="2752725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06" name="テキスト ボックス 7"/>
          <p:cNvSpPr txBox="1">
            <a:spLocks noChangeArrowheads="1"/>
          </p:cNvSpPr>
          <p:nvPr/>
        </p:nvSpPr>
        <p:spPr bwMode="auto">
          <a:xfrm>
            <a:off x="5219700" y="1196975"/>
            <a:ext cx="857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>
                <a:solidFill>
                  <a:srgbClr val="006600"/>
                </a:solidFill>
              </a:rPr>
              <a:t>Time</a:t>
            </a:r>
            <a:endParaRPr lang="ja-JP" altLang="en-US" sz="2400">
              <a:solidFill>
                <a:srgbClr val="006600"/>
              </a:solidFill>
            </a:endParaRPr>
          </a:p>
        </p:txBody>
      </p:sp>
      <p:sp>
        <p:nvSpPr>
          <p:cNvPr id="34" name="円/楕円 33"/>
          <p:cNvSpPr/>
          <p:nvPr/>
        </p:nvSpPr>
        <p:spPr>
          <a:xfrm>
            <a:off x="6515100" y="981075"/>
            <a:ext cx="1008063" cy="1060450"/>
          </a:xfrm>
          <a:prstGeom prst="ellipse">
            <a:avLst/>
          </a:prstGeom>
          <a:noFill/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5" name="フリーフォーム 34"/>
          <p:cNvSpPr/>
          <p:nvPr/>
        </p:nvSpPr>
        <p:spPr>
          <a:xfrm>
            <a:off x="6502400" y="1557338"/>
            <a:ext cx="1012825" cy="2360612"/>
          </a:xfrm>
          <a:custGeom>
            <a:avLst/>
            <a:gdLst>
              <a:gd name="connsiteX0" fmla="*/ 2930 w 1014046"/>
              <a:gd name="connsiteY0" fmla="*/ 0 h 1623647"/>
              <a:gd name="connsiteX1" fmla="*/ 11723 w 1014046"/>
              <a:gd name="connsiteY1" fmla="*/ 483577 h 1623647"/>
              <a:gd name="connsiteX2" fmla="*/ 73269 w 1014046"/>
              <a:gd name="connsiteY2" fmla="*/ 1081454 h 1623647"/>
              <a:gd name="connsiteX3" fmla="*/ 328246 w 1014046"/>
              <a:gd name="connsiteY3" fmla="*/ 1485900 h 1623647"/>
              <a:gd name="connsiteX4" fmla="*/ 556846 w 1014046"/>
              <a:gd name="connsiteY4" fmla="*/ 1608993 h 1623647"/>
              <a:gd name="connsiteX5" fmla="*/ 838200 w 1014046"/>
              <a:gd name="connsiteY5" fmla="*/ 1397977 h 1623647"/>
              <a:gd name="connsiteX6" fmla="*/ 934915 w 1014046"/>
              <a:gd name="connsiteY6" fmla="*/ 1151793 h 1623647"/>
              <a:gd name="connsiteX7" fmla="*/ 978876 w 1014046"/>
              <a:gd name="connsiteY7" fmla="*/ 888023 h 1623647"/>
              <a:gd name="connsiteX8" fmla="*/ 1014046 w 1014046"/>
              <a:gd name="connsiteY8" fmla="*/ 35170 h 1623647"/>
              <a:gd name="connsiteX9" fmla="*/ 1014046 w 1014046"/>
              <a:gd name="connsiteY9" fmla="*/ 35170 h 1623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14046" h="1623647">
                <a:moveTo>
                  <a:pt x="2930" y="0"/>
                </a:moveTo>
                <a:cubicBezTo>
                  <a:pt x="1465" y="151667"/>
                  <a:pt x="0" y="303335"/>
                  <a:pt x="11723" y="483577"/>
                </a:cubicBezTo>
                <a:cubicBezTo>
                  <a:pt x="23446" y="663819"/>
                  <a:pt x="20515" y="914400"/>
                  <a:pt x="73269" y="1081454"/>
                </a:cubicBezTo>
                <a:cubicBezTo>
                  <a:pt x="126023" y="1248508"/>
                  <a:pt x="247650" y="1397977"/>
                  <a:pt x="328246" y="1485900"/>
                </a:cubicBezTo>
                <a:cubicBezTo>
                  <a:pt x="408842" y="1573823"/>
                  <a:pt x="471854" y="1623647"/>
                  <a:pt x="556846" y="1608993"/>
                </a:cubicBezTo>
                <a:cubicBezTo>
                  <a:pt x="641838" y="1594339"/>
                  <a:pt x="775189" y="1474177"/>
                  <a:pt x="838200" y="1397977"/>
                </a:cubicBezTo>
                <a:cubicBezTo>
                  <a:pt x="901211" y="1321777"/>
                  <a:pt x="911469" y="1236785"/>
                  <a:pt x="934915" y="1151793"/>
                </a:cubicBezTo>
                <a:cubicBezTo>
                  <a:pt x="958361" y="1066801"/>
                  <a:pt x="965687" y="1074127"/>
                  <a:pt x="978876" y="888023"/>
                </a:cubicBezTo>
                <a:cubicBezTo>
                  <a:pt x="992065" y="701919"/>
                  <a:pt x="1014046" y="35170"/>
                  <a:pt x="1014046" y="35170"/>
                </a:cubicBezTo>
                <a:lnTo>
                  <a:pt x="1014046" y="35170"/>
                </a:lnTo>
              </a:path>
            </a:pathLst>
          </a:custGeom>
          <a:solidFill>
            <a:srgbClr val="FF6600">
              <a:alpha val="12000"/>
            </a:srgbClr>
          </a:solidFill>
          <a:ln w="381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6" name="フリーフォーム 35"/>
          <p:cNvSpPr/>
          <p:nvPr/>
        </p:nvSpPr>
        <p:spPr>
          <a:xfrm rot="21225607">
            <a:off x="6515100" y="961435"/>
            <a:ext cx="1009228" cy="720055"/>
          </a:xfrm>
          <a:custGeom>
            <a:avLst/>
            <a:gdLst>
              <a:gd name="connsiteX0" fmla="*/ 0 w 996461"/>
              <a:gd name="connsiteY0" fmla="*/ 312126 h 382464"/>
              <a:gd name="connsiteX1" fmla="*/ 123092 w 996461"/>
              <a:gd name="connsiteY1" fmla="*/ 118695 h 382464"/>
              <a:gd name="connsiteX2" fmla="*/ 378069 w 996461"/>
              <a:gd name="connsiteY2" fmla="*/ 30772 h 382464"/>
              <a:gd name="connsiteX3" fmla="*/ 571500 w 996461"/>
              <a:gd name="connsiteY3" fmla="*/ 13188 h 382464"/>
              <a:gd name="connsiteX4" fmla="*/ 870438 w 996461"/>
              <a:gd name="connsiteY4" fmla="*/ 109903 h 382464"/>
              <a:gd name="connsiteX5" fmla="*/ 975946 w 996461"/>
              <a:gd name="connsiteY5" fmla="*/ 224203 h 382464"/>
              <a:gd name="connsiteX6" fmla="*/ 993530 w 996461"/>
              <a:gd name="connsiteY6" fmla="*/ 338503 h 382464"/>
              <a:gd name="connsiteX7" fmla="*/ 993530 w 996461"/>
              <a:gd name="connsiteY7" fmla="*/ 382464 h 382464"/>
              <a:gd name="connsiteX0" fmla="*/ 0 w 994574"/>
              <a:gd name="connsiteY0" fmla="*/ 369133 h 382464"/>
              <a:gd name="connsiteX1" fmla="*/ 121205 w 994574"/>
              <a:gd name="connsiteY1" fmla="*/ 118695 h 382464"/>
              <a:gd name="connsiteX2" fmla="*/ 376182 w 994574"/>
              <a:gd name="connsiteY2" fmla="*/ 30772 h 382464"/>
              <a:gd name="connsiteX3" fmla="*/ 569613 w 994574"/>
              <a:gd name="connsiteY3" fmla="*/ 13188 h 382464"/>
              <a:gd name="connsiteX4" fmla="*/ 868551 w 994574"/>
              <a:gd name="connsiteY4" fmla="*/ 109903 h 382464"/>
              <a:gd name="connsiteX5" fmla="*/ 974059 w 994574"/>
              <a:gd name="connsiteY5" fmla="*/ 224203 h 382464"/>
              <a:gd name="connsiteX6" fmla="*/ 991643 w 994574"/>
              <a:gd name="connsiteY6" fmla="*/ 338503 h 382464"/>
              <a:gd name="connsiteX7" fmla="*/ 991643 w 994574"/>
              <a:gd name="connsiteY7" fmla="*/ 382464 h 382464"/>
              <a:gd name="connsiteX0" fmla="*/ 0 w 1008111"/>
              <a:gd name="connsiteY0" fmla="*/ 369133 h 369133"/>
              <a:gd name="connsiteX1" fmla="*/ 121205 w 1008111"/>
              <a:gd name="connsiteY1" fmla="*/ 118695 h 369133"/>
              <a:gd name="connsiteX2" fmla="*/ 376182 w 1008111"/>
              <a:gd name="connsiteY2" fmla="*/ 30772 h 369133"/>
              <a:gd name="connsiteX3" fmla="*/ 569613 w 1008111"/>
              <a:gd name="connsiteY3" fmla="*/ 13188 h 369133"/>
              <a:gd name="connsiteX4" fmla="*/ 868551 w 1008111"/>
              <a:gd name="connsiteY4" fmla="*/ 109903 h 369133"/>
              <a:gd name="connsiteX5" fmla="*/ 974059 w 1008111"/>
              <a:gd name="connsiteY5" fmla="*/ 224203 h 369133"/>
              <a:gd name="connsiteX6" fmla="*/ 991643 w 1008111"/>
              <a:gd name="connsiteY6" fmla="*/ 338503 h 369133"/>
              <a:gd name="connsiteX7" fmla="*/ 1008111 w 1008111"/>
              <a:gd name="connsiteY7" fmla="*/ 369133 h 369133"/>
              <a:gd name="connsiteX0" fmla="*/ 0 w 1008111"/>
              <a:gd name="connsiteY0" fmla="*/ 369133 h 461416"/>
              <a:gd name="connsiteX1" fmla="*/ 121205 w 1008111"/>
              <a:gd name="connsiteY1" fmla="*/ 118695 h 461416"/>
              <a:gd name="connsiteX2" fmla="*/ 376182 w 1008111"/>
              <a:gd name="connsiteY2" fmla="*/ 30772 h 461416"/>
              <a:gd name="connsiteX3" fmla="*/ 569613 w 1008111"/>
              <a:gd name="connsiteY3" fmla="*/ 13188 h 461416"/>
              <a:gd name="connsiteX4" fmla="*/ 868551 w 1008111"/>
              <a:gd name="connsiteY4" fmla="*/ 109903 h 461416"/>
              <a:gd name="connsiteX5" fmla="*/ 974059 w 1008111"/>
              <a:gd name="connsiteY5" fmla="*/ 224203 h 461416"/>
              <a:gd name="connsiteX6" fmla="*/ 991643 w 1008111"/>
              <a:gd name="connsiteY6" fmla="*/ 338503 h 461416"/>
              <a:gd name="connsiteX7" fmla="*/ 1008111 w 1008111"/>
              <a:gd name="connsiteY7" fmla="*/ 461416 h 461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8111" h="461416">
                <a:moveTo>
                  <a:pt x="0" y="369133"/>
                </a:moveTo>
                <a:cubicBezTo>
                  <a:pt x="30040" y="295863"/>
                  <a:pt x="58508" y="175088"/>
                  <a:pt x="121205" y="118695"/>
                </a:cubicBezTo>
                <a:cubicBezTo>
                  <a:pt x="183902" y="62302"/>
                  <a:pt x="301447" y="48357"/>
                  <a:pt x="376182" y="30772"/>
                </a:cubicBezTo>
                <a:cubicBezTo>
                  <a:pt x="450917" y="13188"/>
                  <a:pt x="487552" y="0"/>
                  <a:pt x="569613" y="13188"/>
                </a:cubicBezTo>
                <a:cubicBezTo>
                  <a:pt x="651674" y="26376"/>
                  <a:pt x="801143" y="74734"/>
                  <a:pt x="868551" y="109903"/>
                </a:cubicBezTo>
                <a:cubicBezTo>
                  <a:pt x="935959" y="145072"/>
                  <a:pt x="953544" y="186103"/>
                  <a:pt x="974059" y="224203"/>
                </a:cubicBezTo>
                <a:cubicBezTo>
                  <a:pt x="994574" y="262303"/>
                  <a:pt x="985968" y="298968"/>
                  <a:pt x="991643" y="338503"/>
                </a:cubicBezTo>
                <a:cubicBezTo>
                  <a:pt x="997318" y="378038"/>
                  <a:pt x="991992" y="423316"/>
                  <a:pt x="1008111" y="461416"/>
                </a:cubicBezTo>
              </a:path>
            </a:pathLst>
          </a:custGeom>
          <a:solidFill>
            <a:srgbClr val="FF6600">
              <a:alpha val="13000"/>
            </a:srgb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5610" name="テキスト ボックス 42"/>
          <p:cNvSpPr txBox="1">
            <a:spLocks noChangeArrowheads="1"/>
          </p:cNvSpPr>
          <p:nvPr/>
        </p:nvSpPr>
        <p:spPr bwMode="auto">
          <a:xfrm>
            <a:off x="6732588" y="1989138"/>
            <a:ext cx="6302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 b="1">
                <a:solidFill>
                  <a:srgbClr val="FF6600"/>
                </a:solidFill>
              </a:rPr>
              <a:t>BH</a:t>
            </a:r>
            <a:endParaRPr lang="ja-JP" altLang="en-US" sz="2400" b="1">
              <a:solidFill>
                <a:srgbClr val="FF6600"/>
              </a:solidFill>
            </a:endParaRPr>
          </a:p>
        </p:txBody>
      </p:sp>
      <p:sp>
        <p:nvSpPr>
          <p:cNvPr id="25611" name="テキスト ボックス 42"/>
          <p:cNvSpPr txBox="1">
            <a:spLocks noChangeArrowheads="1"/>
          </p:cNvSpPr>
          <p:nvPr/>
        </p:nvSpPr>
        <p:spPr bwMode="auto">
          <a:xfrm>
            <a:off x="6659563" y="2781300"/>
            <a:ext cx="8001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 b="1">
                <a:solidFill>
                  <a:srgbClr val="000066"/>
                </a:solidFill>
              </a:rPr>
              <a:t>AdS</a:t>
            </a:r>
            <a:endParaRPr lang="ja-JP" altLang="en-US" sz="2400" b="1">
              <a:solidFill>
                <a:srgbClr val="000066"/>
              </a:solidFill>
            </a:endParaRPr>
          </a:p>
        </p:txBody>
      </p:sp>
      <p:cxnSp>
        <p:nvCxnSpPr>
          <p:cNvPr id="43" name="直線矢印コネクタ 42"/>
          <p:cNvCxnSpPr/>
          <p:nvPr/>
        </p:nvCxnSpPr>
        <p:spPr>
          <a:xfrm rot="5400000" flipH="1" flipV="1">
            <a:off x="1729581" y="6025628"/>
            <a:ext cx="1285875" cy="1588"/>
          </a:xfrm>
          <a:prstGeom prst="straightConnector1">
            <a:avLst/>
          </a:prstGeom>
          <a:ln w="1905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/>
          <p:nvPr/>
        </p:nvCxnSpPr>
        <p:spPr>
          <a:xfrm>
            <a:off x="728663" y="6455046"/>
            <a:ext cx="4633912" cy="1588"/>
          </a:xfrm>
          <a:prstGeom prst="straightConnector1">
            <a:avLst/>
          </a:prstGeom>
          <a:ln w="1905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800100" y="5883546"/>
            <a:ext cx="1785938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 rot="5400000">
            <a:off x="2300288" y="6169296"/>
            <a:ext cx="5715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2586038" y="6455046"/>
            <a:ext cx="1785937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17" name="テキスト ボックス 47"/>
          <p:cNvSpPr txBox="1">
            <a:spLocks noChangeArrowheads="1"/>
          </p:cNvSpPr>
          <p:nvPr/>
        </p:nvSpPr>
        <p:spPr bwMode="auto">
          <a:xfrm>
            <a:off x="5435600" y="6164534"/>
            <a:ext cx="2873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t</a:t>
            </a:r>
            <a:endParaRPr lang="ja-JP" altLang="en-US" sz="2400"/>
          </a:p>
        </p:txBody>
      </p:sp>
      <p:sp>
        <p:nvSpPr>
          <p:cNvPr id="25618" name="テキスト ボックス 48"/>
          <p:cNvSpPr txBox="1">
            <a:spLocks noChangeArrowheads="1"/>
          </p:cNvSpPr>
          <p:nvPr/>
        </p:nvSpPr>
        <p:spPr bwMode="auto">
          <a:xfrm>
            <a:off x="1724025" y="5169171"/>
            <a:ext cx="719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m(t)</a:t>
            </a:r>
            <a:endParaRPr lang="ja-JP" altLang="en-US" sz="2400"/>
          </a:p>
        </p:txBody>
      </p:sp>
      <p:sp>
        <p:nvSpPr>
          <p:cNvPr id="25619" name="テキスト ボックス 49"/>
          <p:cNvSpPr txBox="1">
            <a:spLocks noChangeArrowheads="1"/>
          </p:cNvSpPr>
          <p:nvPr/>
        </p:nvSpPr>
        <p:spPr bwMode="auto">
          <a:xfrm>
            <a:off x="468313" y="5383484"/>
            <a:ext cx="1117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m(t)=m</a:t>
            </a:r>
            <a:endParaRPr lang="ja-JP" altLang="en-US" sz="2400"/>
          </a:p>
        </p:txBody>
      </p:sp>
      <p:sp>
        <p:nvSpPr>
          <p:cNvPr id="25620" name="テキスト ボックス 50"/>
          <p:cNvSpPr txBox="1">
            <a:spLocks noChangeArrowheads="1"/>
          </p:cNvSpPr>
          <p:nvPr/>
        </p:nvSpPr>
        <p:spPr bwMode="auto">
          <a:xfrm>
            <a:off x="3057525" y="5954984"/>
            <a:ext cx="17033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m(t)=0:  CFT</a:t>
            </a:r>
            <a:endParaRPr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74650" y="333375"/>
            <a:ext cx="8229600" cy="5857875"/>
          </a:xfrm>
        </p:spPr>
        <p:txBody>
          <a:bodyPr>
            <a:normAutofit/>
          </a:bodyPr>
          <a:lstStyle/>
          <a:p>
            <a:pPr>
              <a:buFontTx/>
              <a:buNone/>
              <a:defRPr/>
            </a:pPr>
            <a:r>
              <a:rPr lang="en-US" altLang="ja-JP" sz="2400" u="sng" dirty="0" smtClean="0"/>
              <a:t>Cf.  </a:t>
            </a:r>
            <a:r>
              <a:rPr lang="en-US" altLang="ja-JP" sz="2400" u="sng" dirty="0" err="1" smtClean="0"/>
              <a:t>Thermalization</a:t>
            </a:r>
            <a:r>
              <a:rPr lang="en-US" altLang="ja-JP" sz="2400" u="sng" dirty="0" smtClean="0"/>
              <a:t> in the probe D-</a:t>
            </a:r>
            <a:r>
              <a:rPr lang="en-US" altLang="ja-JP" sz="2400" u="sng" dirty="0" err="1" smtClean="0"/>
              <a:t>brane</a:t>
            </a:r>
            <a:r>
              <a:rPr lang="en-US" altLang="ja-JP" sz="2400" u="sng" dirty="0" smtClean="0"/>
              <a:t> </a:t>
            </a:r>
            <a:r>
              <a:rPr lang="en-US" altLang="ja-JP" sz="2400" u="sng" dirty="0" err="1" smtClean="0"/>
              <a:t>AdS</a:t>
            </a:r>
            <a:r>
              <a:rPr lang="en-US" altLang="ja-JP" sz="2400" u="sng" dirty="0" smtClean="0"/>
              <a:t>/CFT </a:t>
            </a:r>
          </a:p>
          <a:p>
            <a:pPr>
              <a:buFontTx/>
              <a:buNone/>
              <a:defRPr/>
            </a:pPr>
            <a:r>
              <a:rPr lang="en-US" altLang="ja-JP" sz="1800" dirty="0" smtClean="0">
                <a:solidFill>
                  <a:srgbClr val="D09E00"/>
                </a:solidFill>
              </a:rPr>
              <a:t>                                                                                 [Das-</a:t>
            </a:r>
            <a:r>
              <a:rPr lang="en-US" altLang="ja-JP" sz="1800" dirty="0" err="1" smtClean="0">
                <a:solidFill>
                  <a:srgbClr val="D09E00"/>
                </a:solidFill>
              </a:rPr>
              <a:t>Nishioka</a:t>
            </a:r>
            <a:r>
              <a:rPr lang="en-US" altLang="ja-JP" sz="1800" dirty="0" smtClean="0">
                <a:solidFill>
                  <a:srgbClr val="D09E00"/>
                </a:solidFill>
              </a:rPr>
              <a:t>-TT 10’]</a:t>
            </a:r>
          </a:p>
          <a:p>
            <a:pPr>
              <a:buFontTx/>
              <a:buNone/>
              <a:defRPr/>
            </a:pPr>
            <a:endParaRPr lang="en-US" altLang="ja-JP" sz="2400" u="sng" dirty="0" smtClean="0"/>
          </a:p>
          <a:p>
            <a:pPr>
              <a:buFontTx/>
              <a:buNone/>
              <a:defRPr/>
            </a:pPr>
            <a:r>
              <a:rPr lang="en-US" altLang="ja-JP" sz="2400" dirty="0" smtClean="0">
                <a:solidFill>
                  <a:schemeClr val="accent2">
                    <a:lumMod val="75000"/>
                  </a:schemeClr>
                </a:solidFill>
              </a:rPr>
              <a:t>Thermalization in a probe D-</a:t>
            </a:r>
            <a:r>
              <a:rPr lang="en-US" altLang="ja-JP" sz="2400" dirty="0" err="1" smtClean="0">
                <a:solidFill>
                  <a:schemeClr val="accent2">
                    <a:lumMod val="75000"/>
                  </a:schemeClr>
                </a:solidFill>
              </a:rPr>
              <a:t>brane</a:t>
            </a:r>
            <a:endParaRPr lang="en-US" altLang="ja-JP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Tx/>
              <a:buNone/>
              <a:defRPr/>
            </a:pPr>
            <a:r>
              <a:rPr lang="ja-JP" altLang="en-US" sz="2400" dirty="0" smtClean="0">
                <a:solidFill>
                  <a:schemeClr val="accent2">
                    <a:lumMod val="75000"/>
                  </a:schemeClr>
                </a:solidFill>
              </a:rPr>
              <a:t>　⇔ </a:t>
            </a:r>
            <a:r>
              <a:rPr lang="en-US" altLang="ja-JP" sz="2400" dirty="0" smtClean="0">
                <a:solidFill>
                  <a:schemeClr val="accent2">
                    <a:lumMod val="75000"/>
                  </a:schemeClr>
                </a:solidFill>
              </a:rPr>
              <a:t>Horizon formation in its induced metric on the D-</a:t>
            </a:r>
            <a:r>
              <a:rPr lang="en-US" altLang="ja-JP" sz="2400" dirty="0" err="1" smtClean="0">
                <a:solidFill>
                  <a:schemeClr val="accent2">
                    <a:lumMod val="75000"/>
                  </a:schemeClr>
                </a:solidFill>
              </a:rPr>
              <a:t>brane</a:t>
            </a:r>
            <a:endParaRPr lang="en-US" altLang="ja-JP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Tx/>
              <a:buNone/>
              <a:defRPr/>
            </a:pPr>
            <a:r>
              <a:rPr lang="en-US" altLang="ja-JP" sz="2000" dirty="0" smtClean="0">
                <a:solidFill>
                  <a:srgbClr val="C00000"/>
                </a:solidFill>
              </a:rPr>
              <a:t>                                                               </a:t>
            </a:r>
          </a:p>
          <a:p>
            <a:pPr>
              <a:buFontTx/>
              <a:buNone/>
              <a:defRPr/>
            </a:pPr>
            <a:r>
              <a:rPr lang="en-US" altLang="ja-JP" sz="2000" dirty="0" smtClean="0">
                <a:solidFill>
                  <a:srgbClr val="C00000"/>
                </a:solidFill>
              </a:rPr>
              <a:t>                                                              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250825" y="1412776"/>
            <a:ext cx="8497888" cy="100806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cxnSp>
        <p:nvCxnSpPr>
          <p:cNvPr id="7" name="直線矢印コネクタ 6"/>
          <p:cNvCxnSpPr/>
          <p:nvPr/>
        </p:nvCxnSpPr>
        <p:spPr>
          <a:xfrm>
            <a:off x="2334890" y="6097042"/>
            <a:ext cx="255428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77" name="テキスト ボックス 7"/>
          <p:cNvSpPr txBox="1">
            <a:spLocks noChangeArrowheads="1"/>
          </p:cNvSpPr>
          <p:nvPr/>
        </p:nvSpPr>
        <p:spPr bwMode="auto">
          <a:xfrm>
            <a:off x="4889178" y="5860504"/>
            <a:ext cx="35242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3200"/>
              <a:t>r</a:t>
            </a:r>
            <a:endParaRPr lang="ja-JP" altLang="en-US" sz="3200"/>
          </a:p>
        </p:txBody>
      </p:sp>
      <p:sp>
        <p:nvSpPr>
          <p:cNvPr id="9" name="フリーフォーム 8"/>
          <p:cNvSpPr/>
          <p:nvPr/>
        </p:nvSpPr>
        <p:spPr>
          <a:xfrm>
            <a:off x="942653" y="4677817"/>
            <a:ext cx="1160462" cy="141287"/>
          </a:xfrm>
          <a:custGeom>
            <a:avLst/>
            <a:gdLst>
              <a:gd name="connsiteX0" fmla="*/ 0 w 1702676"/>
              <a:gd name="connsiteY0" fmla="*/ 0 h 867104"/>
              <a:gd name="connsiteX1" fmla="*/ 756745 w 1702676"/>
              <a:gd name="connsiteY1" fmla="*/ 31531 h 867104"/>
              <a:gd name="connsiteX2" fmla="*/ 1466193 w 1702676"/>
              <a:gd name="connsiteY2" fmla="*/ 189187 h 867104"/>
              <a:gd name="connsiteX3" fmla="*/ 1702676 w 1702676"/>
              <a:gd name="connsiteY3" fmla="*/ 867104 h 867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2676" h="867104">
                <a:moveTo>
                  <a:pt x="0" y="0"/>
                </a:moveTo>
                <a:cubicBezTo>
                  <a:pt x="256190" y="0"/>
                  <a:pt x="512380" y="0"/>
                  <a:pt x="756745" y="31531"/>
                </a:cubicBezTo>
                <a:cubicBezTo>
                  <a:pt x="1001111" y="63062"/>
                  <a:pt x="1308538" y="49925"/>
                  <a:pt x="1466193" y="189187"/>
                </a:cubicBezTo>
                <a:cubicBezTo>
                  <a:pt x="1623848" y="328449"/>
                  <a:pt x="1663262" y="597776"/>
                  <a:pt x="1702676" y="867104"/>
                </a:cubicBezTo>
              </a:path>
            </a:pathLst>
          </a:cu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フリーフォーム 9"/>
          <p:cNvSpPr/>
          <p:nvPr/>
        </p:nvSpPr>
        <p:spPr>
          <a:xfrm flipH="1">
            <a:off x="2490465" y="4677817"/>
            <a:ext cx="1160463" cy="141287"/>
          </a:xfrm>
          <a:custGeom>
            <a:avLst/>
            <a:gdLst>
              <a:gd name="connsiteX0" fmla="*/ 0 w 1702676"/>
              <a:gd name="connsiteY0" fmla="*/ 0 h 867104"/>
              <a:gd name="connsiteX1" fmla="*/ 756745 w 1702676"/>
              <a:gd name="connsiteY1" fmla="*/ 31531 h 867104"/>
              <a:gd name="connsiteX2" fmla="*/ 1466193 w 1702676"/>
              <a:gd name="connsiteY2" fmla="*/ 189187 h 867104"/>
              <a:gd name="connsiteX3" fmla="*/ 1702676 w 1702676"/>
              <a:gd name="connsiteY3" fmla="*/ 867104 h 867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2676" h="867104">
                <a:moveTo>
                  <a:pt x="0" y="0"/>
                </a:moveTo>
                <a:cubicBezTo>
                  <a:pt x="256190" y="0"/>
                  <a:pt x="512380" y="0"/>
                  <a:pt x="756745" y="31531"/>
                </a:cubicBezTo>
                <a:cubicBezTo>
                  <a:pt x="1001111" y="63062"/>
                  <a:pt x="1308538" y="49925"/>
                  <a:pt x="1466193" y="189187"/>
                </a:cubicBezTo>
                <a:cubicBezTo>
                  <a:pt x="1623848" y="328449"/>
                  <a:pt x="1663262" y="597776"/>
                  <a:pt x="1702676" y="867104"/>
                </a:cubicBezTo>
              </a:path>
            </a:pathLst>
          </a:cu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345753" y="3068092"/>
            <a:ext cx="3636962" cy="520700"/>
          </a:xfrm>
          <a:prstGeom prst="ellipse">
            <a:avLst/>
          </a:prstGeom>
          <a:noFill/>
          <a:ln w="508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323528" y="5860504"/>
            <a:ext cx="3671887" cy="520700"/>
          </a:xfrm>
          <a:prstGeom prst="ellipse">
            <a:avLst/>
          </a:prstGeom>
          <a:noFill/>
          <a:ln w="508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cxnSp>
        <p:nvCxnSpPr>
          <p:cNvPr id="13" name="直線コネクタ 12"/>
          <p:cNvCxnSpPr>
            <a:endCxn id="12" idx="2"/>
          </p:cNvCxnSpPr>
          <p:nvPr/>
        </p:nvCxnSpPr>
        <p:spPr>
          <a:xfrm rot="5400000">
            <a:off x="-1083790" y="4691310"/>
            <a:ext cx="2836862" cy="22225"/>
          </a:xfrm>
          <a:prstGeom prst="line">
            <a:avLst/>
          </a:prstGeom>
          <a:ln w="508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>
            <a:stCxn id="11" idx="6"/>
            <a:endCxn id="12" idx="6"/>
          </p:cNvCxnSpPr>
          <p:nvPr/>
        </p:nvCxnSpPr>
        <p:spPr>
          <a:xfrm>
            <a:off x="3982715" y="3328442"/>
            <a:ext cx="12700" cy="2792412"/>
          </a:xfrm>
          <a:prstGeom prst="line">
            <a:avLst/>
          </a:prstGeom>
          <a:ln w="508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円/楕円 14"/>
          <p:cNvSpPr/>
          <p:nvPr/>
        </p:nvSpPr>
        <p:spPr>
          <a:xfrm>
            <a:off x="345753" y="4487317"/>
            <a:ext cx="3636962" cy="520700"/>
          </a:xfrm>
          <a:prstGeom prst="ellipse">
            <a:avLst/>
          </a:prstGeom>
          <a:solidFill>
            <a:srgbClr val="FF5757">
              <a:alpha val="20000"/>
            </a:srgbClr>
          </a:solidFill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6" name="フリーフォーム 15"/>
          <p:cNvSpPr/>
          <p:nvPr/>
        </p:nvSpPr>
        <p:spPr>
          <a:xfrm>
            <a:off x="2180903" y="5008017"/>
            <a:ext cx="50800" cy="352425"/>
          </a:xfrm>
          <a:custGeom>
            <a:avLst/>
            <a:gdLst>
              <a:gd name="connsiteX0" fmla="*/ 0 w 47296"/>
              <a:gd name="connsiteY0" fmla="*/ 0 h 536027"/>
              <a:gd name="connsiteX1" fmla="*/ 31531 w 47296"/>
              <a:gd name="connsiteY1" fmla="*/ 252248 h 536027"/>
              <a:gd name="connsiteX2" fmla="*/ 47296 w 47296"/>
              <a:gd name="connsiteY2" fmla="*/ 536027 h 536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296" h="536027">
                <a:moveTo>
                  <a:pt x="0" y="0"/>
                </a:moveTo>
                <a:cubicBezTo>
                  <a:pt x="11824" y="81455"/>
                  <a:pt x="23648" y="162910"/>
                  <a:pt x="31531" y="252248"/>
                </a:cubicBezTo>
                <a:cubicBezTo>
                  <a:pt x="39414" y="341586"/>
                  <a:pt x="43355" y="438806"/>
                  <a:pt x="47296" y="536027"/>
                </a:cubicBezTo>
              </a:path>
            </a:pathLst>
          </a:cu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7" name="フリーフォーム 16"/>
          <p:cNvSpPr/>
          <p:nvPr/>
        </p:nvSpPr>
        <p:spPr>
          <a:xfrm>
            <a:off x="2422203" y="5008017"/>
            <a:ext cx="68262" cy="363537"/>
          </a:xfrm>
          <a:custGeom>
            <a:avLst/>
            <a:gdLst>
              <a:gd name="connsiteX0" fmla="*/ 63062 w 63062"/>
              <a:gd name="connsiteY0" fmla="*/ 0 h 551793"/>
              <a:gd name="connsiteX1" fmla="*/ 31531 w 63062"/>
              <a:gd name="connsiteY1" fmla="*/ 252248 h 551793"/>
              <a:gd name="connsiteX2" fmla="*/ 0 w 63062"/>
              <a:gd name="connsiteY2" fmla="*/ 551793 h 551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062" h="551793">
                <a:moveTo>
                  <a:pt x="63062" y="0"/>
                </a:moveTo>
                <a:cubicBezTo>
                  <a:pt x="52551" y="80141"/>
                  <a:pt x="42041" y="160283"/>
                  <a:pt x="31531" y="252248"/>
                </a:cubicBezTo>
                <a:cubicBezTo>
                  <a:pt x="21021" y="344213"/>
                  <a:pt x="0" y="551793"/>
                  <a:pt x="0" y="551793"/>
                </a:cubicBezTo>
              </a:path>
            </a:pathLst>
          </a:cu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8" name="円/楕円 17"/>
          <p:cNvSpPr/>
          <p:nvPr/>
        </p:nvSpPr>
        <p:spPr>
          <a:xfrm>
            <a:off x="2103115" y="4771479"/>
            <a:ext cx="387350" cy="95250"/>
          </a:xfrm>
          <a:prstGeom prst="ellipse">
            <a:avLst/>
          </a:prstGeom>
          <a:noFill/>
          <a:ln w="222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cxnSp>
        <p:nvCxnSpPr>
          <p:cNvPr id="19" name="直線コネクタ 18"/>
          <p:cNvCxnSpPr>
            <a:endCxn id="16" idx="0"/>
          </p:cNvCxnSpPr>
          <p:nvPr/>
        </p:nvCxnSpPr>
        <p:spPr>
          <a:xfrm rot="16200000" flipH="1">
            <a:off x="2047552" y="4874667"/>
            <a:ext cx="188913" cy="77788"/>
          </a:xfrm>
          <a:prstGeom prst="line">
            <a:avLst/>
          </a:prstGeom>
          <a:ln w="508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 rot="5400000">
            <a:off x="2396008" y="4913561"/>
            <a:ext cx="188913" cy="0"/>
          </a:xfrm>
          <a:prstGeom prst="line">
            <a:avLst/>
          </a:prstGeom>
          <a:ln w="508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台形 20"/>
          <p:cNvSpPr/>
          <p:nvPr/>
        </p:nvSpPr>
        <p:spPr>
          <a:xfrm flipH="1" flipV="1">
            <a:off x="2180903" y="5008017"/>
            <a:ext cx="309562" cy="379412"/>
          </a:xfrm>
          <a:prstGeom prst="trapezoid">
            <a:avLst/>
          </a:prstGeom>
          <a:solidFill>
            <a:srgbClr val="FF5757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2" name="スマイル 21"/>
          <p:cNvSpPr/>
          <p:nvPr/>
        </p:nvSpPr>
        <p:spPr>
          <a:xfrm>
            <a:off x="1407790" y="3825329"/>
            <a:ext cx="307975" cy="250825"/>
          </a:xfrm>
          <a:prstGeom prst="smileyFac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3" name="スマイル 22"/>
          <p:cNvSpPr/>
          <p:nvPr/>
        </p:nvSpPr>
        <p:spPr>
          <a:xfrm>
            <a:off x="3131815" y="4723854"/>
            <a:ext cx="309563" cy="241300"/>
          </a:xfrm>
          <a:prstGeom prst="smileyFac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8693" name="テキスト ボックス 23"/>
          <p:cNvSpPr txBox="1">
            <a:spLocks noChangeArrowheads="1"/>
          </p:cNvSpPr>
          <p:nvPr/>
        </p:nvSpPr>
        <p:spPr bwMode="auto">
          <a:xfrm>
            <a:off x="1741165" y="3715792"/>
            <a:ext cx="2398713" cy="30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/>
              <a:t>Bulk observer</a:t>
            </a:r>
            <a:endParaRPr lang="ja-JP" altLang="en-US" sz="2400"/>
          </a:p>
        </p:txBody>
      </p:sp>
      <p:sp>
        <p:nvSpPr>
          <p:cNvPr id="28694" name="テキスト ボックス 24"/>
          <p:cNvSpPr txBox="1">
            <a:spLocks noChangeArrowheads="1"/>
          </p:cNvSpPr>
          <p:nvPr/>
        </p:nvSpPr>
        <p:spPr bwMode="auto">
          <a:xfrm>
            <a:off x="1642393" y="4869160"/>
            <a:ext cx="2400300" cy="30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 dirty="0" err="1"/>
              <a:t>Brane</a:t>
            </a:r>
            <a:r>
              <a:rPr lang="en-US" altLang="ja-JP" sz="2400" dirty="0"/>
              <a:t> observer</a:t>
            </a:r>
            <a:endParaRPr lang="ja-JP" altLang="en-US" sz="2400" dirty="0"/>
          </a:p>
        </p:txBody>
      </p:sp>
      <p:sp>
        <p:nvSpPr>
          <p:cNvPr id="28695" name="テキスト ボックス 25"/>
          <p:cNvSpPr txBox="1">
            <a:spLocks noChangeArrowheads="1"/>
          </p:cNvSpPr>
          <p:nvPr/>
        </p:nvSpPr>
        <p:spPr bwMode="auto">
          <a:xfrm>
            <a:off x="1210940" y="5300117"/>
            <a:ext cx="2301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 b="1">
                <a:solidFill>
                  <a:srgbClr val="C00000"/>
                </a:solidFill>
              </a:rPr>
              <a:t>Emergent BH</a:t>
            </a:r>
          </a:p>
        </p:txBody>
      </p:sp>
      <p:sp>
        <p:nvSpPr>
          <p:cNvPr id="28696" name="テキスト ボックス 26"/>
          <p:cNvSpPr txBox="1">
            <a:spLocks noChangeArrowheads="1"/>
          </p:cNvSpPr>
          <p:nvPr/>
        </p:nvSpPr>
        <p:spPr bwMode="auto">
          <a:xfrm>
            <a:off x="1137915" y="4076154"/>
            <a:ext cx="25527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>
                <a:solidFill>
                  <a:srgbClr val="C00000"/>
                </a:solidFill>
              </a:rPr>
              <a:t>Probe D-brane</a:t>
            </a:r>
          </a:p>
        </p:txBody>
      </p:sp>
      <p:sp>
        <p:nvSpPr>
          <p:cNvPr id="28697" name="テキスト ボックス 27"/>
          <p:cNvSpPr txBox="1">
            <a:spLocks noChangeArrowheads="1"/>
          </p:cNvSpPr>
          <p:nvPr/>
        </p:nvSpPr>
        <p:spPr bwMode="auto">
          <a:xfrm>
            <a:off x="1871340" y="3163342"/>
            <a:ext cx="1779588" cy="30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 b="1">
                <a:solidFill>
                  <a:srgbClr val="7030A0"/>
                </a:solidFill>
              </a:rPr>
              <a:t>AdS</a:t>
            </a:r>
          </a:p>
        </p:txBody>
      </p:sp>
      <p:graphicFrame>
        <p:nvGraphicFramePr>
          <p:cNvPr id="3073" name="Object 4"/>
          <p:cNvGraphicFramePr>
            <a:graphicFrameLocks noChangeAspect="1"/>
          </p:cNvGraphicFramePr>
          <p:nvPr/>
        </p:nvGraphicFramePr>
        <p:xfrm>
          <a:off x="4364038" y="3190875"/>
          <a:ext cx="4514850" cy="2532063"/>
        </p:xfrm>
        <a:graphic>
          <a:graphicData uri="http://schemas.openxmlformats.org/presentationml/2006/ole">
            <p:oleObj spid="_x0000_s3073" name="数式" r:id="rId4" imgW="2501640" imgH="1396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79388" y="-26988"/>
            <a:ext cx="8964612" cy="6624340"/>
          </a:xfrm>
        </p:spPr>
        <p:txBody>
          <a:bodyPr/>
          <a:lstStyle/>
          <a:p>
            <a:pPr>
              <a:buFontTx/>
              <a:buNone/>
              <a:defRPr/>
            </a:pPr>
            <a:endParaRPr lang="en-US" altLang="ja-JP" sz="2000" dirty="0" smtClean="0">
              <a:solidFill>
                <a:srgbClr val="990033"/>
              </a:solidFill>
            </a:endParaRPr>
          </a:p>
          <a:p>
            <a:pPr>
              <a:buFontTx/>
              <a:buNone/>
              <a:defRPr/>
            </a:pPr>
            <a:r>
              <a:rPr lang="en-US" altLang="ja-JP" sz="2400" u="sng" dirty="0" smtClean="0">
                <a:solidFill>
                  <a:schemeClr val="tx2"/>
                </a:solidFill>
              </a:rPr>
              <a:t>Entropy Puzzle in </a:t>
            </a:r>
            <a:r>
              <a:rPr lang="en-US" altLang="ja-JP" sz="2400" u="sng" dirty="0" err="1" smtClean="0">
                <a:solidFill>
                  <a:schemeClr val="tx2"/>
                </a:solidFill>
              </a:rPr>
              <a:t>AdS</a:t>
            </a:r>
            <a:r>
              <a:rPr lang="en-US" altLang="ja-JP" sz="2400" u="sng" dirty="0" smtClean="0">
                <a:solidFill>
                  <a:schemeClr val="tx2"/>
                </a:solidFill>
              </a:rPr>
              <a:t>/CFT</a:t>
            </a:r>
            <a:r>
              <a:rPr lang="en-US" altLang="ja-JP" sz="2400" dirty="0" smtClean="0">
                <a:solidFill>
                  <a:schemeClr val="tx2"/>
                </a:solidFill>
              </a:rPr>
              <a:t>   </a:t>
            </a:r>
            <a:r>
              <a:rPr lang="en-US" altLang="ja-JP" sz="1800" dirty="0" smtClean="0">
                <a:solidFill>
                  <a:schemeClr val="tx2"/>
                </a:solidFill>
              </a:rPr>
              <a:t>(a `classical analogue’ of information paradox)</a:t>
            </a:r>
          </a:p>
          <a:p>
            <a:pPr>
              <a:buFontTx/>
              <a:buNone/>
              <a:defRPr/>
            </a:pPr>
            <a:endParaRPr lang="en-US" altLang="ja-JP" sz="2000" dirty="0" smtClean="0">
              <a:solidFill>
                <a:srgbClr val="990033"/>
              </a:solidFill>
            </a:endParaRPr>
          </a:p>
          <a:p>
            <a:pPr marL="514350" indent="-514350">
              <a:buFontTx/>
              <a:buAutoNum type="romanLcParenBoth"/>
              <a:defRPr/>
            </a:pPr>
            <a:r>
              <a:rPr lang="en-US" altLang="ja-JP" sz="2200" dirty="0" smtClean="0">
                <a:solidFill>
                  <a:srgbClr val="002060"/>
                </a:solidFill>
              </a:rPr>
              <a:t>In the CFT side, the von-Neumann</a:t>
            </a:r>
            <a:r>
              <a:rPr lang="en-US" altLang="ja-JP" sz="2200" dirty="0" smtClean="0">
                <a:solidFill>
                  <a:srgbClr val="990033"/>
                </a:solidFill>
              </a:rPr>
              <a:t> </a:t>
            </a:r>
            <a:r>
              <a:rPr lang="en-US" altLang="ja-JP" sz="2200" dirty="0" smtClean="0">
                <a:solidFill>
                  <a:srgbClr val="002060"/>
                </a:solidFill>
              </a:rPr>
              <a:t>entropy remains vanishing under a unitary evolutions of a pure state.</a:t>
            </a:r>
          </a:p>
          <a:p>
            <a:pPr marL="514350" indent="-514350">
              <a:buFontTx/>
              <a:buAutoNum type="romanLcParenBoth"/>
              <a:defRPr/>
            </a:pPr>
            <a:endParaRPr lang="en-US" altLang="ja-JP" sz="2000" dirty="0" smtClean="0">
              <a:solidFill>
                <a:srgbClr val="002060"/>
              </a:solidFill>
            </a:endParaRPr>
          </a:p>
          <a:p>
            <a:pPr>
              <a:buFontTx/>
              <a:buNone/>
              <a:defRPr/>
            </a:pPr>
            <a:endParaRPr lang="en-US" altLang="ja-JP" sz="2000" dirty="0" smtClean="0">
              <a:solidFill>
                <a:srgbClr val="002060"/>
              </a:solidFill>
            </a:endParaRPr>
          </a:p>
          <a:p>
            <a:pPr>
              <a:buFontTx/>
              <a:buNone/>
              <a:defRPr/>
            </a:pPr>
            <a:endParaRPr lang="en-US" altLang="ja-JP" sz="2000" dirty="0" smtClean="0">
              <a:solidFill>
                <a:srgbClr val="002060"/>
              </a:solidFill>
            </a:endParaRPr>
          </a:p>
          <a:p>
            <a:pPr>
              <a:buFontTx/>
              <a:buNone/>
              <a:defRPr/>
            </a:pPr>
            <a:endParaRPr lang="en-US" altLang="ja-JP" sz="2000" dirty="0" smtClean="0">
              <a:solidFill>
                <a:srgbClr val="002060"/>
              </a:solidFill>
            </a:endParaRPr>
          </a:p>
          <a:p>
            <a:pPr>
              <a:buFontTx/>
              <a:buNone/>
              <a:defRPr/>
            </a:pPr>
            <a:r>
              <a:rPr lang="en-US" altLang="ja-JP" sz="2000" dirty="0" smtClean="0">
                <a:solidFill>
                  <a:srgbClr val="002060"/>
                </a:solidFill>
              </a:rPr>
              <a:t>(ii</a:t>
            </a:r>
            <a:r>
              <a:rPr lang="en-US" altLang="ja-JP" sz="2200" dirty="0" smtClean="0">
                <a:solidFill>
                  <a:srgbClr val="002060"/>
                </a:solidFill>
              </a:rPr>
              <a:t>)   In the gravity dual, its holographic dual inevitably includes a black  hole at late time and thus the entropy looks non-vanishing !</a:t>
            </a:r>
          </a:p>
          <a:p>
            <a:pPr>
              <a:buFontTx/>
              <a:buNone/>
              <a:defRPr/>
            </a:pPr>
            <a:r>
              <a:rPr lang="en-US" altLang="ja-JP" sz="2200" dirty="0" smtClean="0">
                <a:solidFill>
                  <a:srgbClr val="990033"/>
                </a:solidFill>
              </a:rPr>
              <a:t>                     </a:t>
            </a:r>
          </a:p>
          <a:p>
            <a:pPr>
              <a:buFontTx/>
              <a:buNone/>
              <a:defRPr/>
            </a:pPr>
            <a:r>
              <a:rPr lang="en-US" altLang="ja-JP" sz="2400" dirty="0" smtClean="0">
                <a:solidFill>
                  <a:srgbClr val="990033"/>
                </a:solidFill>
              </a:rPr>
              <a:t>                    Thus,  naively, (</a:t>
            </a:r>
            <a:r>
              <a:rPr lang="en-US" altLang="ja-JP" sz="2400" dirty="0" err="1" smtClean="0">
                <a:solidFill>
                  <a:srgbClr val="990033"/>
                </a:solidFill>
              </a:rPr>
              <a:t>i</a:t>
            </a:r>
            <a:r>
              <a:rPr lang="en-US" altLang="ja-JP" sz="2400" dirty="0" smtClean="0">
                <a:solidFill>
                  <a:srgbClr val="990033"/>
                </a:solidFill>
              </a:rPr>
              <a:t>) and (ii)  contradict !</a:t>
            </a:r>
          </a:p>
          <a:p>
            <a:pPr>
              <a:buFontTx/>
              <a:buNone/>
              <a:defRPr/>
            </a:pPr>
            <a:endParaRPr lang="en-US" altLang="ja-JP" sz="2400" dirty="0" smtClean="0">
              <a:solidFill>
                <a:srgbClr val="990033"/>
              </a:solidFill>
            </a:endParaRPr>
          </a:p>
          <a:p>
            <a:pPr>
              <a:buFontTx/>
              <a:buNone/>
              <a:defRPr/>
            </a:pPr>
            <a:r>
              <a:rPr lang="en-US" altLang="ja-JP" sz="2000" dirty="0" smtClean="0">
                <a:solidFill>
                  <a:schemeClr val="tx2"/>
                </a:solidFill>
              </a:rPr>
              <a:t>   </a:t>
            </a:r>
            <a:r>
              <a:rPr lang="en-US" altLang="ja-JP" sz="2200" dirty="0" smtClean="0">
                <a:solidFill>
                  <a:schemeClr val="tx2"/>
                </a:solidFill>
              </a:rPr>
              <a:t>We will resolve this issue using </a:t>
            </a:r>
            <a:r>
              <a:rPr lang="en-US" altLang="ja-JP" sz="2200" i="1" dirty="0" smtClean="0">
                <a:solidFill>
                  <a:schemeClr val="tx2"/>
                </a:solidFill>
              </a:rPr>
              <a:t>entanglement entropy </a:t>
            </a:r>
            <a:r>
              <a:rPr lang="en-US" altLang="ja-JP" sz="2200" dirty="0" smtClean="0">
                <a:solidFill>
                  <a:schemeClr val="tx2"/>
                </a:solidFill>
              </a:rPr>
              <a:t>and study </a:t>
            </a:r>
          </a:p>
          <a:p>
            <a:pPr>
              <a:buFontTx/>
              <a:buNone/>
              <a:defRPr/>
            </a:pPr>
            <a:r>
              <a:rPr lang="en-US" altLang="ja-JP" sz="2200" i="1" dirty="0" smtClean="0">
                <a:solidFill>
                  <a:schemeClr val="tx2"/>
                </a:solidFill>
              </a:rPr>
              <a:t> quantum quenches </a:t>
            </a:r>
            <a:r>
              <a:rPr lang="en-US" altLang="ja-JP" sz="2200" dirty="0" smtClean="0">
                <a:solidFill>
                  <a:schemeClr val="tx2"/>
                </a:solidFill>
              </a:rPr>
              <a:t>as CFT duals of BH creations and evaporations.</a:t>
            </a:r>
          </a:p>
          <a:p>
            <a:pPr>
              <a:buFontTx/>
              <a:buNone/>
              <a:defRPr/>
            </a:pPr>
            <a:r>
              <a:rPr lang="en-US" altLang="ja-JP" sz="2400" b="1" dirty="0" smtClean="0">
                <a:solidFill>
                  <a:srgbClr val="990033"/>
                </a:solidFill>
              </a:rPr>
              <a:t>                        </a:t>
            </a:r>
            <a:endParaRPr lang="en-US" altLang="ja-JP" sz="2400" dirty="0" smtClean="0">
              <a:solidFill>
                <a:srgbClr val="990033"/>
              </a:solidFill>
            </a:endParaRPr>
          </a:p>
          <a:p>
            <a:pPr>
              <a:buFontTx/>
              <a:buNone/>
              <a:defRPr/>
            </a:pPr>
            <a:endParaRPr lang="en-US" altLang="ja-JP" sz="2000" dirty="0" smtClean="0">
              <a:solidFill>
                <a:srgbClr val="006600"/>
              </a:solidFill>
            </a:endParaRPr>
          </a:p>
          <a:p>
            <a:pPr>
              <a:buFontTx/>
              <a:buNone/>
              <a:defRPr/>
            </a:pPr>
            <a:endParaRPr lang="en-US" altLang="ja-JP" sz="2000" dirty="0" smtClean="0">
              <a:solidFill>
                <a:srgbClr val="006600"/>
              </a:solidFill>
            </a:endParaRPr>
          </a:p>
          <a:p>
            <a:pPr>
              <a:buFontTx/>
              <a:buNone/>
              <a:defRPr/>
            </a:pPr>
            <a:r>
              <a:rPr lang="en-US" altLang="ja-JP" sz="2000" dirty="0" smtClean="0">
                <a:solidFill>
                  <a:srgbClr val="006600"/>
                </a:solidFill>
              </a:rPr>
              <a:t>         </a:t>
            </a:r>
          </a:p>
          <a:p>
            <a:pPr>
              <a:buFontTx/>
              <a:buNone/>
              <a:defRPr/>
            </a:pPr>
            <a:endParaRPr lang="en-US" altLang="ja-JP" sz="2000" dirty="0" smtClean="0">
              <a:solidFill>
                <a:srgbClr val="006600"/>
              </a:solidFill>
            </a:endParaRPr>
          </a:p>
          <a:p>
            <a:pPr>
              <a:buFontTx/>
              <a:buNone/>
              <a:defRPr/>
            </a:pPr>
            <a:r>
              <a:rPr lang="en-US" altLang="ja-JP" sz="2400" dirty="0" smtClean="0">
                <a:solidFill>
                  <a:srgbClr val="002060"/>
                </a:solidFill>
              </a:rPr>
              <a:t>                   </a:t>
            </a:r>
            <a:endParaRPr lang="ja-JP" altLang="en-US" sz="2400" dirty="0">
              <a:solidFill>
                <a:srgbClr val="002060"/>
              </a:solidFill>
            </a:endParaRPr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/>
        </p:nvGraphicFramePr>
        <p:xfrm>
          <a:off x="1546225" y="2060575"/>
          <a:ext cx="5691188" cy="989013"/>
        </p:xfrm>
        <a:graphic>
          <a:graphicData uri="http://schemas.openxmlformats.org/presentationml/2006/ole">
            <p:oleObj spid="_x0000_s1026" name="数式" r:id="rId4" imgW="286992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514350" lvl="0" indent="-514350">
              <a:buNone/>
              <a:defRPr/>
            </a:pPr>
            <a:r>
              <a:rPr lang="en-US" altLang="ja-JP" sz="2400" dirty="0" smtClean="0">
                <a:solidFill>
                  <a:srgbClr val="000066"/>
                </a:solidFill>
              </a:rPr>
              <a:t>Another important question is</a:t>
            </a:r>
          </a:p>
          <a:p>
            <a:pPr marL="514350" lvl="0" indent="-514350">
              <a:buNone/>
              <a:defRPr/>
            </a:pPr>
            <a:endParaRPr lang="en-US" altLang="ja-JP" sz="2400" dirty="0" smtClean="0">
              <a:solidFill>
                <a:srgbClr val="000066"/>
              </a:solidFill>
            </a:endParaRPr>
          </a:p>
          <a:p>
            <a:pPr marL="514350" lvl="0" indent="-514350">
              <a:buNone/>
              <a:defRPr/>
            </a:pPr>
            <a:r>
              <a:rPr lang="en-US" altLang="ja-JP" sz="2400" dirty="0" smtClean="0">
                <a:solidFill>
                  <a:srgbClr val="000066"/>
                </a:solidFill>
              </a:rPr>
              <a:t>(2)  Entropy of Schwarzschild BH in flat </a:t>
            </a:r>
            <a:r>
              <a:rPr lang="en-US" altLang="ja-JP" sz="2400" dirty="0" err="1" smtClean="0">
                <a:solidFill>
                  <a:srgbClr val="000066"/>
                </a:solidFill>
              </a:rPr>
              <a:t>spacetime</a:t>
            </a:r>
            <a:r>
              <a:rPr lang="en-US" altLang="ja-JP" sz="2400" dirty="0" smtClean="0">
                <a:solidFill>
                  <a:srgbClr val="000066"/>
                </a:solidFill>
              </a:rPr>
              <a:t> ?</a:t>
            </a:r>
          </a:p>
          <a:p>
            <a:pPr marL="514350" lvl="0" indent="-514350">
              <a:buNone/>
              <a:defRPr/>
            </a:pPr>
            <a:r>
              <a:rPr lang="en-US" altLang="ja-JP" sz="2400" dirty="0" smtClean="0">
                <a:solidFill>
                  <a:srgbClr val="000066"/>
                </a:solidFill>
              </a:rPr>
              <a:t>          </a:t>
            </a:r>
            <a:r>
              <a:rPr lang="en-US" altLang="ja-JP" sz="2400" dirty="0" smtClean="0">
                <a:solidFill>
                  <a:srgbClr val="990033"/>
                </a:solidFill>
              </a:rPr>
              <a:t>Is there any holography in flat </a:t>
            </a:r>
            <a:r>
              <a:rPr lang="en-US" altLang="ja-JP" sz="2400" dirty="0" err="1" smtClean="0">
                <a:solidFill>
                  <a:srgbClr val="990033"/>
                </a:solidFill>
              </a:rPr>
              <a:t>spacetime</a:t>
            </a:r>
            <a:r>
              <a:rPr lang="en-US" altLang="ja-JP" sz="2400" dirty="0" smtClean="0">
                <a:solidFill>
                  <a:srgbClr val="990033"/>
                </a:solidFill>
              </a:rPr>
              <a:t> ?</a:t>
            </a:r>
          </a:p>
          <a:p>
            <a:pPr marL="514350" lvl="0" indent="-514350">
              <a:buNone/>
              <a:defRPr/>
            </a:pPr>
            <a:endParaRPr kumimoji="1" lang="en-US" altLang="ja-JP" sz="2400" dirty="0" smtClean="0">
              <a:solidFill>
                <a:srgbClr val="990033"/>
              </a:solidFill>
            </a:endParaRPr>
          </a:p>
          <a:p>
            <a:pPr marL="514350" lvl="0" indent="-514350">
              <a:buNone/>
              <a:defRPr/>
            </a:pPr>
            <a:r>
              <a:rPr lang="en-US" altLang="ja-JP" sz="2400" dirty="0" smtClean="0">
                <a:solidFill>
                  <a:srgbClr val="002060"/>
                </a:solidFill>
              </a:rPr>
              <a:t>We will present one consistent outline about how the </a:t>
            </a:r>
          </a:p>
          <a:p>
            <a:pPr marL="514350" lvl="0" indent="-514350">
              <a:buNone/>
              <a:defRPr/>
            </a:pPr>
            <a:r>
              <a:rPr lang="en-US" altLang="ja-JP" sz="2400" dirty="0" smtClean="0">
                <a:solidFill>
                  <a:srgbClr val="002060"/>
                </a:solidFill>
              </a:rPr>
              <a:t>holography in flat space looks like by employing the </a:t>
            </a:r>
          </a:p>
          <a:p>
            <a:pPr marL="514350" lvl="0" indent="-514350">
              <a:buNone/>
              <a:defRPr/>
            </a:pPr>
            <a:r>
              <a:rPr lang="en-US" altLang="ja-JP" sz="2400" dirty="0" smtClean="0">
                <a:solidFill>
                  <a:srgbClr val="002060"/>
                </a:solidFill>
              </a:rPr>
              <a:t>entanglement entropy.</a:t>
            </a:r>
          </a:p>
          <a:p>
            <a:pPr marL="514350" lvl="0" indent="-514350">
              <a:buNone/>
              <a:defRPr/>
            </a:pPr>
            <a:endParaRPr lang="en-US" altLang="ja-JP" sz="2400" dirty="0" smtClean="0">
              <a:solidFill>
                <a:srgbClr val="002060"/>
              </a:solidFill>
            </a:endParaRPr>
          </a:p>
          <a:p>
            <a:pPr marL="514350" lvl="0" indent="-514350">
              <a:buNone/>
              <a:defRPr/>
            </a:pPr>
            <a:r>
              <a:rPr lang="en-US" altLang="ja-JP" sz="2400" dirty="0" smtClean="0">
                <a:solidFill>
                  <a:srgbClr val="990033"/>
                </a:solidFill>
              </a:rPr>
              <a:t>    e.g.   Volume law (flat space) </a:t>
            </a:r>
            <a:r>
              <a:rPr lang="ja-JP" altLang="en-US" sz="2400" dirty="0" smtClean="0">
                <a:solidFill>
                  <a:srgbClr val="990033"/>
                </a:solidFill>
              </a:rPr>
              <a:t>⇔</a:t>
            </a:r>
            <a:r>
              <a:rPr lang="en-US" altLang="ja-JP" sz="2400" dirty="0" smtClean="0">
                <a:solidFill>
                  <a:srgbClr val="990033"/>
                </a:solidFill>
              </a:rPr>
              <a:t> Area law (</a:t>
            </a:r>
            <a:r>
              <a:rPr lang="en-US" altLang="ja-JP" sz="2400" dirty="0" err="1" smtClean="0">
                <a:solidFill>
                  <a:srgbClr val="990033"/>
                </a:solidFill>
              </a:rPr>
              <a:t>AdS</a:t>
            </a:r>
            <a:r>
              <a:rPr lang="en-US" altLang="ja-JP" sz="2400" dirty="0" smtClean="0">
                <a:solidFill>
                  <a:srgbClr val="990033"/>
                </a:solidFill>
              </a:rPr>
              <a:t>/CFT)</a:t>
            </a:r>
          </a:p>
          <a:p>
            <a:pPr marL="514350" lvl="0" indent="-514350">
              <a:buNone/>
              <a:defRPr/>
            </a:pPr>
            <a:r>
              <a:rPr lang="en-US" altLang="ja-JP" sz="2400" dirty="0" smtClean="0">
                <a:solidFill>
                  <a:srgbClr val="990033"/>
                </a:solidFill>
              </a:rPr>
              <a:t>                   highly entangled ! </a:t>
            </a:r>
          </a:p>
        </p:txBody>
      </p:sp>
      <p:sp>
        <p:nvSpPr>
          <p:cNvPr id="4" name="右矢印 3"/>
          <p:cNvSpPr/>
          <p:nvPr/>
        </p:nvSpPr>
        <p:spPr>
          <a:xfrm>
            <a:off x="684213" y="2204864"/>
            <a:ext cx="574675" cy="288925"/>
          </a:xfrm>
          <a:prstGeom prst="rightArrow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60363" y="476250"/>
            <a:ext cx="8675687" cy="5761038"/>
          </a:xfrm>
        </p:spPr>
        <p:txBody>
          <a:bodyPr/>
          <a:lstStyle/>
          <a:p>
            <a:pPr algn="ctr">
              <a:buFontTx/>
              <a:buNone/>
              <a:defRPr/>
            </a:pPr>
            <a:r>
              <a:rPr lang="en-US" altLang="ja-JP" sz="2800" u="sng" dirty="0" smtClean="0"/>
              <a:t>Contents</a:t>
            </a:r>
          </a:p>
          <a:p>
            <a:pPr algn="ctr">
              <a:buFontTx/>
              <a:buNone/>
              <a:defRPr/>
            </a:pPr>
            <a:endParaRPr lang="en-US" altLang="ja-JP" sz="2800" u="sng" dirty="0" smtClean="0"/>
          </a:p>
          <a:p>
            <a:pPr>
              <a:buFontTx/>
              <a:buNone/>
              <a:defRPr/>
            </a:pPr>
            <a:r>
              <a:rPr lang="ja-JP" altLang="en-US" sz="2800" dirty="0" smtClean="0"/>
              <a:t>①　</a:t>
            </a:r>
            <a:r>
              <a:rPr lang="en-US" altLang="ja-JP" sz="2800" dirty="0" smtClean="0"/>
              <a:t>Introduction</a:t>
            </a:r>
          </a:p>
          <a:p>
            <a:pPr marL="514350" indent="-514350">
              <a:buFontTx/>
              <a:buAutoNum type="circleNumDbPlain" startAt="2"/>
              <a:defRPr/>
            </a:pPr>
            <a:r>
              <a:rPr lang="en-US" altLang="ja-JP" sz="2800" dirty="0" smtClean="0"/>
              <a:t>BH Formations as Pure States in </a:t>
            </a:r>
            <a:r>
              <a:rPr lang="en-US" altLang="ja-JP" sz="2800" dirty="0" err="1" smtClean="0"/>
              <a:t>AdS</a:t>
            </a:r>
            <a:r>
              <a:rPr lang="en-US" altLang="ja-JP" sz="2800" dirty="0" smtClean="0"/>
              <a:t>/CFT </a:t>
            </a:r>
          </a:p>
          <a:p>
            <a:pPr marL="514350" indent="-514350">
              <a:buFontTx/>
              <a:buAutoNum type="circleNumDbPlain" startAt="2"/>
              <a:defRPr/>
            </a:pPr>
            <a:r>
              <a:rPr lang="en-US" altLang="ja-JP" sz="2800" dirty="0" smtClean="0"/>
              <a:t>Entanglement Entropy as Coarse-grained Entropy</a:t>
            </a:r>
          </a:p>
          <a:p>
            <a:pPr marL="514350" indent="-514350">
              <a:buFontTx/>
              <a:buAutoNum type="circleNumDbPlain" startAt="2"/>
              <a:defRPr/>
            </a:pPr>
            <a:r>
              <a:rPr lang="en-US" altLang="ja-JP" sz="2800" dirty="0" smtClean="0"/>
              <a:t>Holography and Entanglement in Flat Space </a:t>
            </a:r>
          </a:p>
          <a:p>
            <a:pPr marL="514350" indent="-514350">
              <a:buFontTx/>
              <a:buAutoNum type="circleNumDbPlain" startAt="2"/>
              <a:defRPr/>
            </a:pPr>
            <a:r>
              <a:rPr lang="en-US" altLang="ja-JP" sz="2800" dirty="0" smtClean="0"/>
              <a:t>Conclusions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|15.2|26.3"/>
</p:tagLst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12121</TotalTime>
  <Words>1329</Words>
  <Application>Microsoft Office PowerPoint</Application>
  <PresentationFormat>画面に合わせる (4:3)</PresentationFormat>
  <Paragraphs>453</Paragraphs>
  <Slides>32</Slides>
  <Notes>28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3</vt:i4>
      </vt:variant>
      <vt:variant>
        <vt:lpstr>スライド タイトル</vt:lpstr>
      </vt:variant>
      <vt:variant>
        <vt:i4>32</vt:i4>
      </vt:variant>
    </vt:vector>
  </HeadingPairs>
  <TitlesOfParts>
    <vt:vector size="36" baseType="lpstr">
      <vt:lpstr>標準デザイン</vt:lpstr>
      <vt:lpstr>数式</vt:lpstr>
      <vt:lpstr>Microsoft 数式 3.0</vt:lpstr>
      <vt:lpstr>Equation</vt:lpstr>
      <vt:lpstr>Holographic Entanglement Entropy and Black Holes</vt:lpstr>
      <vt:lpstr>①　Introduction</vt:lpstr>
      <vt:lpstr>スライド 3</vt:lpstr>
      <vt:lpstr>A Quick Sketch of  BH Information Problem</vt:lpstr>
      <vt:lpstr>スライド 5</vt:lpstr>
      <vt:lpstr>スライド 6</vt:lpstr>
      <vt:lpstr>スライド 7</vt:lpstr>
      <vt:lpstr>スライド 8</vt:lpstr>
      <vt:lpstr>スライド 9</vt:lpstr>
      <vt:lpstr>② BH formations as Pure States in AdS/CFT</vt:lpstr>
      <vt:lpstr>スライド 11</vt:lpstr>
      <vt:lpstr>スライド 12</vt:lpstr>
      <vt:lpstr>スライド 13</vt:lpstr>
      <vt:lpstr>スライド 14</vt:lpstr>
      <vt:lpstr>スライド 15</vt:lpstr>
      <vt:lpstr>スライド 16</vt:lpstr>
      <vt:lpstr>スライド 17</vt:lpstr>
      <vt:lpstr>スライド 18</vt:lpstr>
      <vt:lpstr>スライド 19</vt:lpstr>
      <vt:lpstr>スライド 20</vt:lpstr>
      <vt:lpstr>cf. Finite Size System at Finite Temperature   (2D free fermion c=1 on torus)     [07’ Azeyanagi-Nishioka-TT]</vt:lpstr>
      <vt:lpstr>スライド 22</vt:lpstr>
      <vt:lpstr>(3-2)  More comments</vt:lpstr>
      <vt:lpstr>スライド 24</vt:lpstr>
      <vt:lpstr>スライド 25</vt:lpstr>
      <vt:lpstr>④ Holography and Entanglement in Flat Space                                                             [Li-TT 10’]</vt:lpstr>
      <vt:lpstr>スライド 27</vt:lpstr>
      <vt:lpstr>スライド 28</vt:lpstr>
      <vt:lpstr>スライド 29</vt:lpstr>
      <vt:lpstr>スライド 30</vt:lpstr>
      <vt:lpstr>スライド 31</vt:lpstr>
      <vt:lpstr>⑤ Conclusions</vt:lpstr>
    </vt:vector>
  </TitlesOfParts>
  <Company>kitp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Holographic Interpretation of Entanglement Entropy</dc:title>
  <dc:creator>高柳</dc:creator>
  <cp:lastModifiedBy>高柳</cp:lastModifiedBy>
  <cp:revision>1740</cp:revision>
  <dcterms:created xsi:type="dcterms:W3CDTF">2006-04-15T03:06:00Z</dcterms:created>
  <dcterms:modified xsi:type="dcterms:W3CDTF">2011-01-09T17:07:19Z</dcterms:modified>
</cp:coreProperties>
</file>